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03" r:id="rId2"/>
    <p:sldId id="318" r:id="rId3"/>
    <p:sldId id="344" r:id="rId4"/>
    <p:sldId id="323" r:id="rId5"/>
    <p:sldId id="334" r:id="rId6"/>
    <p:sldId id="256" r:id="rId7"/>
    <p:sldId id="345" r:id="rId8"/>
    <p:sldId id="346" r:id="rId9"/>
    <p:sldId id="378" r:id="rId10"/>
    <p:sldId id="347" r:id="rId11"/>
    <p:sldId id="349" r:id="rId12"/>
    <p:sldId id="348" r:id="rId13"/>
    <p:sldId id="376" r:id="rId14"/>
    <p:sldId id="377" r:id="rId15"/>
    <p:sldId id="350" r:id="rId16"/>
    <p:sldId id="351" r:id="rId17"/>
    <p:sldId id="352" r:id="rId18"/>
    <p:sldId id="353" r:id="rId19"/>
    <p:sldId id="354" r:id="rId20"/>
    <p:sldId id="356" r:id="rId21"/>
    <p:sldId id="359" r:id="rId22"/>
    <p:sldId id="360" r:id="rId23"/>
    <p:sldId id="361" r:id="rId24"/>
    <p:sldId id="355" r:id="rId25"/>
    <p:sldId id="358" r:id="rId26"/>
    <p:sldId id="357" r:id="rId27"/>
    <p:sldId id="362" r:id="rId28"/>
    <p:sldId id="363" r:id="rId29"/>
    <p:sldId id="364" r:id="rId30"/>
    <p:sldId id="365" r:id="rId31"/>
    <p:sldId id="366" r:id="rId32"/>
    <p:sldId id="367" r:id="rId33"/>
    <p:sldId id="368" r:id="rId34"/>
    <p:sldId id="369" r:id="rId35"/>
    <p:sldId id="371" r:id="rId36"/>
    <p:sldId id="370" r:id="rId37"/>
    <p:sldId id="372" r:id="rId38"/>
    <p:sldId id="374" r:id="rId39"/>
    <p:sldId id="375" r:id="rId40"/>
    <p:sldId id="37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D2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4" autoAdjust="0"/>
    <p:restoredTop sz="82870" autoAdjust="0"/>
  </p:normalViewPr>
  <p:slideViewPr>
    <p:cSldViewPr snapToGrid="0">
      <p:cViewPr>
        <p:scale>
          <a:sx n="75" d="100"/>
          <a:sy n="75" d="100"/>
        </p:scale>
        <p:origin x="1722" y="9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6F110-90A8-4076-9D02-9D3F1F3CBF00}" type="datetimeFigureOut">
              <a:rPr lang="en-US" smtClean="0"/>
              <a:t>11/15/2021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B644DD-AF53-4885-937D-D38A188E8CD5}" type="slidenum">
              <a:rPr lang="en-US" smtClean="0"/>
              <a:t>‹#›</a:t>
            </a:fld>
            <a:endParaRPr lang="en-US" dirty="0"/>
          </a:p>
        </p:txBody>
      </p:sp>
    </p:spTree>
    <p:extLst>
      <p:ext uri="{BB962C8B-B14F-4D97-AF65-F5344CB8AC3E}">
        <p14:creationId xmlns:p14="http://schemas.microsoft.com/office/powerpoint/2010/main" val="3172074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CC158CB-B6C8-48C5-B115-BD37D1BC2215}" type="datetimeFigureOut">
              <a:rPr lang="en-US" smtClean="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A32B6C-1D7E-461D-97B1-6FA0F1612B12}" type="slidenum">
              <a:rPr lang="en-US" smtClean="0"/>
              <a:t>‹#›</a:t>
            </a:fld>
            <a:endParaRPr lang="en-US" dirty="0"/>
          </a:p>
        </p:txBody>
      </p:sp>
    </p:spTree>
    <p:extLst>
      <p:ext uri="{BB962C8B-B14F-4D97-AF65-F5344CB8AC3E}">
        <p14:creationId xmlns:p14="http://schemas.microsoft.com/office/powerpoint/2010/main" val="1433103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C158CB-B6C8-48C5-B115-BD37D1BC2215}" type="datetimeFigureOut">
              <a:rPr lang="en-US" smtClean="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A32B6C-1D7E-461D-97B1-6FA0F1612B12}" type="slidenum">
              <a:rPr lang="en-US" smtClean="0"/>
              <a:t>‹#›</a:t>
            </a:fld>
            <a:endParaRPr lang="en-US" dirty="0"/>
          </a:p>
        </p:txBody>
      </p:sp>
    </p:spTree>
    <p:extLst>
      <p:ext uri="{BB962C8B-B14F-4D97-AF65-F5344CB8AC3E}">
        <p14:creationId xmlns:p14="http://schemas.microsoft.com/office/powerpoint/2010/main" val="2834087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C158CB-B6C8-48C5-B115-BD37D1BC2215}" type="datetimeFigureOut">
              <a:rPr lang="en-US" smtClean="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A32B6C-1D7E-461D-97B1-6FA0F1612B12}" type="slidenum">
              <a:rPr lang="en-US" smtClean="0"/>
              <a:t>‹#›</a:t>
            </a:fld>
            <a:endParaRPr lang="en-US" dirty="0"/>
          </a:p>
        </p:txBody>
      </p:sp>
    </p:spTree>
    <p:extLst>
      <p:ext uri="{BB962C8B-B14F-4D97-AF65-F5344CB8AC3E}">
        <p14:creationId xmlns:p14="http://schemas.microsoft.com/office/powerpoint/2010/main" val="2979860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CC158CB-B6C8-48C5-B115-BD37D1BC2215}" type="datetimeFigureOut">
              <a:rPr lang="en-US" smtClean="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A32B6C-1D7E-461D-97B1-6FA0F1612B12}" type="slidenum">
              <a:rPr lang="en-US" smtClean="0"/>
              <a:t>‹#›</a:t>
            </a:fld>
            <a:endParaRPr lang="en-US" dirty="0"/>
          </a:p>
        </p:txBody>
      </p:sp>
    </p:spTree>
    <p:extLst>
      <p:ext uri="{BB962C8B-B14F-4D97-AF65-F5344CB8AC3E}">
        <p14:creationId xmlns:p14="http://schemas.microsoft.com/office/powerpoint/2010/main" val="2714676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CC158CB-B6C8-48C5-B115-BD37D1BC2215}" type="datetimeFigureOut">
              <a:rPr lang="en-US" smtClean="0"/>
              <a:t>11/15/2021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A32B6C-1D7E-461D-97B1-6FA0F1612B12}" type="slidenum">
              <a:rPr lang="en-US" smtClean="0"/>
              <a:t>‹#›</a:t>
            </a:fld>
            <a:endParaRPr lang="en-US" dirty="0"/>
          </a:p>
        </p:txBody>
      </p:sp>
    </p:spTree>
    <p:extLst>
      <p:ext uri="{BB962C8B-B14F-4D97-AF65-F5344CB8AC3E}">
        <p14:creationId xmlns:p14="http://schemas.microsoft.com/office/powerpoint/2010/main" val="2584668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CC158CB-B6C8-48C5-B115-BD37D1BC2215}" type="datetimeFigureOut">
              <a:rPr lang="en-US" smtClean="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EA32B6C-1D7E-461D-97B1-6FA0F1612B12}" type="slidenum">
              <a:rPr lang="en-US" smtClean="0"/>
              <a:t>‹#›</a:t>
            </a:fld>
            <a:endParaRPr lang="en-US" dirty="0"/>
          </a:p>
        </p:txBody>
      </p:sp>
    </p:spTree>
    <p:extLst>
      <p:ext uri="{BB962C8B-B14F-4D97-AF65-F5344CB8AC3E}">
        <p14:creationId xmlns:p14="http://schemas.microsoft.com/office/powerpoint/2010/main" val="411912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CC158CB-B6C8-48C5-B115-BD37D1BC2215}" type="datetimeFigureOut">
              <a:rPr lang="en-US" smtClean="0"/>
              <a:t>11/15/2021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EA32B6C-1D7E-461D-97B1-6FA0F1612B12}" type="slidenum">
              <a:rPr lang="en-US" smtClean="0"/>
              <a:t>‹#›</a:t>
            </a:fld>
            <a:endParaRPr lang="en-US" dirty="0"/>
          </a:p>
        </p:txBody>
      </p:sp>
    </p:spTree>
    <p:extLst>
      <p:ext uri="{BB962C8B-B14F-4D97-AF65-F5344CB8AC3E}">
        <p14:creationId xmlns:p14="http://schemas.microsoft.com/office/powerpoint/2010/main" val="254802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C158CB-B6C8-48C5-B115-BD37D1BC2215}" type="datetimeFigureOut">
              <a:rPr lang="en-US" smtClean="0"/>
              <a:t>11/15/2021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EA32B6C-1D7E-461D-97B1-6FA0F1612B12}" type="slidenum">
              <a:rPr lang="en-US" smtClean="0"/>
              <a:t>‹#›</a:t>
            </a:fld>
            <a:endParaRPr lang="en-US" dirty="0"/>
          </a:p>
        </p:txBody>
      </p:sp>
    </p:spTree>
    <p:extLst>
      <p:ext uri="{BB962C8B-B14F-4D97-AF65-F5344CB8AC3E}">
        <p14:creationId xmlns:p14="http://schemas.microsoft.com/office/powerpoint/2010/main" val="3785404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C158CB-B6C8-48C5-B115-BD37D1BC2215}" type="datetimeFigureOut">
              <a:rPr lang="en-US" smtClean="0"/>
              <a:t>11/15/2021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EA32B6C-1D7E-461D-97B1-6FA0F1612B12}" type="slidenum">
              <a:rPr lang="en-US" smtClean="0"/>
              <a:t>‹#›</a:t>
            </a:fld>
            <a:endParaRPr lang="en-US" dirty="0"/>
          </a:p>
        </p:txBody>
      </p:sp>
    </p:spTree>
    <p:extLst>
      <p:ext uri="{BB962C8B-B14F-4D97-AF65-F5344CB8AC3E}">
        <p14:creationId xmlns:p14="http://schemas.microsoft.com/office/powerpoint/2010/main" val="2030458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CC158CB-B6C8-48C5-B115-BD37D1BC2215}" type="datetimeFigureOut">
              <a:rPr lang="en-US" smtClean="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EA32B6C-1D7E-461D-97B1-6FA0F1612B12}" type="slidenum">
              <a:rPr lang="en-US" smtClean="0"/>
              <a:t>‹#›</a:t>
            </a:fld>
            <a:endParaRPr lang="en-US" dirty="0"/>
          </a:p>
        </p:txBody>
      </p:sp>
    </p:spTree>
    <p:extLst>
      <p:ext uri="{BB962C8B-B14F-4D97-AF65-F5344CB8AC3E}">
        <p14:creationId xmlns:p14="http://schemas.microsoft.com/office/powerpoint/2010/main" val="1193265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CC158CB-B6C8-48C5-B115-BD37D1BC2215}" type="datetimeFigureOut">
              <a:rPr lang="en-US" smtClean="0"/>
              <a:t>11/15/2021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EA32B6C-1D7E-461D-97B1-6FA0F1612B12}" type="slidenum">
              <a:rPr lang="en-US" smtClean="0"/>
              <a:t>‹#›</a:t>
            </a:fld>
            <a:endParaRPr lang="en-US" dirty="0"/>
          </a:p>
        </p:txBody>
      </p:sp>
    </p:spTree>
    <p:extLst>
      <p:ext uri="{BB962C8B-B14F-4D97-AF65-F5344CB8AC3E}">
        <p14:creationId xmlns:p14="http://schemas.microsoft.com/office/powerpoint/2010/main" val="4183831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C158CB-B6C8-48C5-B115-BD37D1BC2215}" type="datetimeFigureOut">
              <a:rPr lang="en-US" smtClean="0"/>
              <a:t>11/15/2021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A32B6C-1D7E-461D-97B1-6FA0F1612B12}" type="slidenum">
              <a:rPr lang="en-US" smtClean="0"/>
              <a:t>‹#›</a:t>
            </a:fld>
            <a:endParaRPr lang="en-US" dirty="0"/>
          </a:p>
        </p:txBody>
      </p:sp>
    </p:spTree>
    <p:extLst>
      <p:ext uri="{BB962C8B-B14F-4D97-AF65-F5344CB8AC3E}">
        <p14:creationId xmlns:p14="http://schemas.microsoft.com/office/powerpoint/2010/main" val="871409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0.png"/><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0.png"/><Relationship Id="rId4" Type="http://schemas.openxmlformats.org/officeDocument/2006/relationships/image" Target="../media/image26.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7"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7.png"/><Relationship Id="rId10" Type="http://schemas.openxmlformats.org/officeDocument/2006/relationships/image" Target="../media/image39.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3.png"/><Relationship Id="rId7" Type="http://schemas.openxmlformats.org/officeDocument/2006/relationships/image" Target="../media/image60.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6.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67.gif"/><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247" y="3781922"/>
            <a:ext cx="7672305" cy="769441"/>
          </a:xfrm>
          <a:prstGeom prst="rect">
            <a:avLst/>
          </a:prstGeom>
        </p:spPr>
        <p:txBody>
          <a:bodyPr wrap="square">
            <a:spAutoFit/>
          </a:bodyPr>
          <a:lstStyle/>
          <a:p>
            <a:r>
              <a:rPr lang="en-US" sz="4400" dirty="0">
                <a:latin typeface="Unispace" panose="02000809060000020004" pitchFamily="49" charset="0"/>
              </a:rPr>
              <a:t>Mechatronic equipment</a:t>
            </a:r>
            <a:endParaRPr lang="en-US" sz="4400" dirty="0"/>
          </a:p>
        </p:txBody>
      </p:sp>
      <p:sp>
        <p:nvSpPr>
          <p:cNvPr id="2" name="Title 1"/>
          <p:cNvSpPr>
            <a:spLocks noGrp="1"/>
          </p:cNvSpPr>
          <p:nvPr>
            <p:ph type="ctrTitle"/>
          </p:nvPr>
        </p:nvSpPr>
        <p:spPr>
          <a:xfrm>
            <a:off x="1498600" y="2112963"/>
            <a:ext cx="9144000" cy="2387600"/>
          </a:xfrm>
        </p:spPr>
        <p:txBody>
          <a:bodyPr>
            <a:normAutofit/>
          </a:bodyPr>
          <a:lstStyle/>
          <a:p>
            <a:r>
              <a:rPr lang="en-US" dirty="0" smtClean="0"/>
              <a:t>Previously on </a:t>
            </a:r>
            <a:br>
              <a:rPr lang="en-US" dirty="0" smtClean="0"/>
            </a:br>
            <a:endParaRPr lang="en-US" dirty="0">
              <a:latin typeface="Unispace" panose="02000809060000020004" pitchFamily="49" charset="0"/>
            </a:endParaRPr>
          </a:p>
        </p:txBody>
      </p:sp>
      <p:sp>
        <p:nvSpPr>
          <p:cNvPr id="4" name="Rectangle 3"/>
          <p:cNvSpPr/>
          <p:nvPr/>
        </p:nvSpPr>
        <p:spPr>
          <a:xfrm>
            <a:off x="2234447" y="3731122"/>
            <a:ext cx="7672305" cy="769441"/>
          </a:xfrm>
          <a:prstGeom prst="rect">
            <a:avLst/>
          </a:prstGeom>
        </p:spPr>
        <p:txBody>
          <a:bodyPr wrap="square">
            <a:spAutoFit/>
          </a:bodyPr>
          <a:lstStyle/>
          <a:p>
            <a:r>
              <a:rPr lang="en-US" sz="4400" dirty="0">
                <a:solidFill>
                  <a:srgbClr val="00D219"/>
                </a:solidFill>
                <a:latin typeface="Unispace" panose="02000809060000020004" pitchFamily="49" charset="0"/>
              </a:rPr>
              <a:t>Mechatronic equipment</a:t>
            </a:r>
            <a:endParaRPr lang="en-US" sz="4400" dirty="0">
              <a:solidFill>
                <a:srgbClr val="00D219"/>
              </a:solidFill>
            </a:endParaRPr>
          </a:p>
        </p:txBody>
      </p:sp>
    </p:spTree>
    <p:extLst>
      <p:ext uri="{BB962C8B-B14F-4D97-AF65-F5344CB8AC3E}">
        <p14:creationId xmlns:p14="http://schemas.microsoft.com/office/powerpoint/2010/main" val="319029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Stepped magnetic field</a:t>
            </a:r>
            <a:endParaRPr lang="en-US" dirty="0"/>
          </a:p>
        </p:txBody>
      </p:sp>
      <p:grpSp>
        <p:nvGrpSpPr>
          <p:cNvPr id="14" name="Group 13"/>
          <p:cNvGrpSpPr/>
          <p:nvPr/>
        </p:nvGrpSpPr>
        <p:grpSpPr>
          <a:xfrm>
            <a:off x="838200" y="1568472"/>
            <a:ext cx="4769557" cy="4764176"/>
            <a:chOff x="446326" y="2038449"/>
            <a:chExt cx="3025008" cy="3021595"/>
          </a:xfrm>
        </p:grpSpPr>
        <p:cxnSp>
          <p:nvCxnSpPr>
            <p:cNvPr id="4" name="Straight Connector 3"/>
            <p:cNvCxnSpPr/>
            <p:nvPr/>
          </p:nvCxnSpPr>
          <p:spPr>
            <a:xfrm>
              <a:off x="916517" y="2089346"/>
              <a:ext cx="0" cy="2519349"/>
            </a:xfrm>
            <a:prstGeom prst="line">
              <a:avLst/>
            </a:prstGeom>
            <a:ln w="127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611717" y="4367395"/>
              <a:ext cx="2859617" cy="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V="1">
              <a:off x="922867" y="2379133"/>
              <a:ext cx="1998134" cy="1998134"/>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3209724" y="4504266"/>
              <a:ext cx="261610" cy="369332"/>
            </a:xfrm>
            <a:prstGeom prst="rect">
              <a:avLst/>
            </a:prstGeom>
            <a:noFill/>
          </p:spPr>
          <p:txBody>
            <a:bodyPr wrap="none" rtlCol="0">
              <a:spAutoFit/>
            </a:bodyPr>
            <a:lstStyle/>
            <a:p>
              <a:r>
                <a:rPr lang="en-US" dirty="0" smtClean="0"/>
                <a:t>t</a:t>
              </a:r>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446326" y="2038449"/>
                  <a:ext cx="476541"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𝑓</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446326" y="2038449"/>
                  <a:ext cx="476541" cy="391582"/>
                </a:xfrm>
                <a:prstGeom prst="rect">
                  <a:avLst/>
                </a:prstGeom>
                <a:blipFill>
                  <a:blip r:embed="rId2"/>
                  <a:stretch>
                    <a:fillRect/>
                  </a:stretch>
                </a:blipFill>
              </p:spPr>
              <p:txBody>
                <a:bodyPr/>
                <a:lstStyle/>
                <a:p>
                  <a:r>
                    <a:rPr lang="en-US">
                      <a:noFill/>
                    </a:rPr>
                    <a:t> </a:t>
                  </a:r>
                </a:p>
              </p:txBody>
            </p:sp>
          </mc:Fallback>
        </mc:AlternateContent>
        <p:sp>
          <p:nvSpPr>
            <p:cNvPr id="13" name="TextBox 12"/>
            <p:cNvSpPr txBox="1"/>
            <p:nvPr/>
          </p:nvSpPr>
          <p:spPr>
            <a:xfrm>
              <a:off x="1147393" y="4825802"/>
              <a:ext cx="1817615" cy="234242"/>
            </a:xfrm>
            <a:prstGeom prst="rect">
              <a:avLst/>
            </a:prstGeom>
            <a:noFill/>
          </p:spPr>
          <p:txBody>
            <a:bodyPr wrap="none" rtlCol="0">
              <a:spAutoFit/>
            </a:bodyPr>
            <a:lstStyle/>
            <a:p>
              <a:pPr algn="ctr"/>
              <a:r>
                <a:rPr lang="en-US" dirty="0" smtClean="0"/>
                <a:t>Field angle of a rotating field</a:t>
              </a:r>
              <a:endParaRPr lang="en-US" dirty="0"/>
            </a:p>
          </p:txBody>
        </p:sp>
      </p:grpSp>
      <p:grpSp>
        <p:nvGrpSpPr>
          <p:cNvPr id="28" name="Group 27"/>
          <p:cNvGrpSpPr/>
          <p:nvPr/>
        </p:nvGrpSpPr>
        <p:grpSpPr>
          <a:xfrm>
            <a:off x="5926428" y="1568472"/>
            <a:ext cx="4769555" cy="4764174"/>
            <a:chOff x="5507449" y="2089346"/>
            <a:chExt cx="3025008" cy="3021595"/>
          </a:xfrm>
        </p:grpSpPr>
        <p:grpSp>
          <p:nvGrpSpPr>
            <p:cNvPr id="15" name="Group 14"/>
            <p:cNvGrpSpPr/>
            <p:nvPr/>
          </p:nvGrpSpPr>
          <p:grpSpPr>
            <a:xfrm>
              <a:off x="5507449" y="2089346"/>
              <a:ext cx="3025008" cy="3021595"/>
              <a:chOff x="446326" y="2038449"/>
              <a:chExt cx="3025008" cy="3021595"/>
            </a:xfrm>
          </p:grpSpPr>
          <p:cxnSp>
            <p:nvCxnSpPr>
              <p:cNvPr id="16" name="Straight Connector 15"/>
              <p:cNvCxnSpPr/>
              <p:nvPr/>
            </p:nvCxnSpPr>
            <p:spPr>
              <a:xfrm>
                <a:off x="916517" y="2089346"/>
                <a:ext cx="0" cy="2519349"/>
              </a:xfrm>
              <a:prstGeom prst="line">
                <a:avLst/>
              </a:prstGeom>
              <a:ln w="127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611717" y="4367395"/>
                <a:ext cx="2859617" cy="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3209724" y="4504266"/>
                <a:ext cx="261610" cy="369332"/>
              </a:xfrm>
              <a:prstGeom prst="rect">
                <a:avLst/>
              </a:prstGeom>
              <a:noFill/>
            </p:spPr>
            <p:txBody>
              <a:bodyPr wrap="none" rtlCol="0">
                <a:spAutoFit/>
              </a:bodyPr>
              <a:lstStyle/>
              <a:p>
                <a:r>
                  <a:rPr lang="en-US" dirty="0" smtClean="0"/>
                  <a:t>t</a:t>
                </a:r>
                <a:endParaRPr lang="en-US" dirty="0"/>
              </a:p>
            </p:txBody>
          </p:sp>
          <mc:AlternateContent xmlns:mc="http://schemas.openxmlformats.org/markup-compatibility/2006" xmlns:a14="http://schemas.microsoft.com/office/drawing/2010/main">
            <mc:Choice Requires="a14">
              <p:sp>
                <p:nvSpPr>
                  <p:cNvPr id="20" name="TextBox 19"/>
                  <p:cNvSpPr txBox="1"/>
                  <p:nvPr/>
                </p:nvSpPr>
                <p:spPr>
                  <a:xfrm>
                    <a:off x="446326" y="2038449"/>
                    <a:ext cx="476541"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𝑓</m:t>
                              </m:r>
                            </m:sub>
                          </m:sSub>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446326" y="2038449"/>
                    <a:ext cx="476541" cy="391582"/>
                  </a:xfrm>
                  <a:prstGeom prst="rect">
                    <a:avLst/>
                  </a:prstGeom>
                  <a:blipFill>
                    <a:blip r:embed="rId3"/>
                    <a:stretch>
                      <a:fillRect/>
                    </a:stretch>
                  </a:blipFill>
                </p:spPr>
                <p:txBody>
                  <a:bodyPr/>
                  <a:lstStyle/>
                  <a:p>
                    <a:r>
                      <a:rPr lang="en-US">
                        <a:noFill/>
                      </a:rPr>
                      <a:t> </a:t>
                    </a:r>
                  </a:p>
                </p:txBody>
              </p:sp>
            </mc:Fallback>
          </mc:AlternateContent>
          <p:sp>
            <p:nvSpPr>
              <p:cNvPr id="21" name="TextBox 20"/>
              <p:cNvSpPr txBox="1"/>
              <p:nvPr/>
            </p:nvSpPr>
            <p:spPr>
              <a:xfrm>
                <a:off x="1150395" y="4825802"/>
                <a:ext cx="1828026" cy="234242"/>
              </a:xfrm>
              <a:prstGeom prst="rect">
                <a:avLst/>
              </a:prstGeom>
              <a:noFill/>
            </p:spPr>
            <p:txBody>
              <a:bodyPr wrap="none" rtlCol="0">
                <a:spAutoFit/>
              </a:bodyPr>
              <a:lstStyle/>
              <a:p>
                <a:pPr algn="ctr"/>
                <a:r>
                  <a:rPr lang="en-US" dirty="0" smtClean="0"/>
                  <a:t>Field angle of a stepped field</a:t>
                </a:r>
                <a:endParaRPr lang="en-US" dirty="0"/>
              </a:p>
            </p:txBody>
          </p:sp>
        </p:grpSp>
        <p:cxnSp>
          <p:nvCxnSpPr>
            <p:cNvPr id="23" name="Elbow Connector 22"/>
            <p:cNvCxnSpPr/>
            <p:nvPr/>
          </p:nvCxnSpPr>
          <p:spPr>
            <a:xfrm flipV="1">
              <a:off x="5977640" y="4062692"/>
              <a:ext cx="482600" cy="355600"/>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Elbow Connector 23"/>
            <p:cNvCxnSpPr/>
            <p:nvPr/>
          </p:nvCxnSpPr>
          <p:spPr>
            <a:xfrm flipV="1">
              <a:off x="6400344" y="3707089"/>
              <a:ext cx="482600" cy="355600"/>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Elbow Connector 24"/>
            <p:cNvCxnSpPr/>
            <p:nvPr/>
          </p:nvCxnSpPr>
          <p:spPr>
            <a:xfrm flipV="1">
              <a:off x="6882944" y="3351486"/>
              <a:ext cx="482600" cy="355600"/>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Elbow Connector 25"/>
            <p:cNvCxnSpPr/>
            <p:nvPr/>
          </p:nvCxnSpPr>
          <p:spPr>
            <a:xfrm flipV="1">
              <a:off x="7305648" y="2995883"/>
              <a:ext cx="482600" cy="355600"/>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Elbow Connector 26"/>
            <p:cNvCxnSpPr/>
            <p:nvPr/>
          </p:nvCxnSpPr>
          <p:spPr>
            <a:xfrm flipV="1">
              <a:off x="7740823" y="2640280"/>
              <a:ext cx="482600" cy="355600"/>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986708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986668" y="994090"/>
            <a:ext cx="4543851" cy="2575852"/>
          </a:xfrm>
          <a:prstGeom prst="rect">
            <a:avLst/>
          </a:prstGeom>
        </p:spPr>
      </p:pic>
      <p:sp>
        <p:nvSpPr>
          <p:cNvPr id="2" name="Title 1"/>
          <p:cNvSpPr>
            <a:spLocks noGrp="1"/>
          </p:cNvSpPr>
          <p:nvPr>
            <p:ph type="title"/>
          </p:nvPr>
        </p:nvSpPr>
        <p:spPr/>
        <p:txBody>
          <a:bodyPr/>
          <a:lstStyle/>
          <a:p>
            <a:r>
              <a:rPr lang="en-US" dirty="0" smtClean="0"/>
              <a:t>Shaft angle and angular velocity</a:t>
            </a:r>
            <a:endParaRPr lang="en-US" dirty="0"/>
          </a:p>
        </p:txBody>
      </p:sp>
      <p:grpSp>
        <p:nvGrpSpPr>
          <p:cNvPr id="90" name="Group 89"/>
          <p:cNvGrpSpPr/>
          <p:nvPr/>
        </p:nvGrpSpPr>
        <p:grpSpPr>
          <a:xfrm>
            <a:off x="196850" y="1690688"/>
            <a:ext cx="8039100" cy="4787188"/>
            <a:chOff x="2076450" y="1641808"/>
            <a:chExt cx="8039100" cy="4787188"/>
          </a:xfrm>
        </p:grpSpPr>
        <p:grpSp>
          <p:nvGrpSpPr>
            <p:cNvPr id="56" name="Group 55"/>
            <p:cNvGrpSpPr/>
            <p:nvPr/>
          </p:nvGrpSpPr>
          <p:grpSpPr>
            <a:xfrm>
              <a:off x="3006726" y="5235196"/>
              <a:ext cx="279400" cy="1193800"/>
              <a:chOff x="12865100" y="4977058"/>
              <a:chExt cx="812800" cy="306142"/>
            </a:xfrm>
          </p:grpSpPr>
          <p:cxnSp>
            <p:nvCxnSpPr>
              <p:cNvPr id="53" name="Elbow Connector 52"/>
              <p:cNvCxnSpPr/>
              <p:nvPr/>
            </p:nvCxnSpPr>
            <p:spPr>
              <a:xfrm flipV="1">
                <a:off x="12865100" y="4977058"/>
                <a:ext cx="406400" cy="306142"/>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Elbow Connector 54"/>
              <p:cNvCxnSpPr/>
              <p:nvPr/>
            </p:nvCxnSpPr>
            <p:spPr>
              <a:xfrm flipH="1" flipV="1">
                <a:off x="13271500" y="4977058"/>
                <a:ext cx="406400" cy="306142"/>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57" name="Group 56"/>
            <p:cNvGrpSpPr/>
            <p:nvPr/>
          </p:nvGrpSpPr>
          <p:grpSpPr>
            <a:xfrm>
              <a:off x="4418951" y="5229235"/>
              <a:ext cx="279400" cy="1193800"/>
              <a:chOff x="12865100" y="4977058"/>
              <a:chExt cx="812800" cy="306142"/>
            </a:xfrm>
          </p:grpSpPr>
          <p:cxnSp>
            <p:nvCxnSpPr>
              <p:cNvPr id="58" name="Elbow Connector 57"/>
              <p:cNvCxnSpPr/>
              <p:nvPr/>
            </p:nvCxnSpPr>
            <p:spPr>
              <a:xfrm flipV="1">
                <a:off x="12865100" y="4977058"/>
                <a:ext cx="406400" cy="306142"/>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Elbow Connector 58"/>
              <p:cNvCxnSpPr/>
              <p:nvPr/>
            </p:nvCxnSpPr>
            <p:spPr>
              <a:xfrm flipH="1" flipV="1">
                <a:off x="13271500" y="4977058"/>
                <a:ext cx="406400" cy="306142"/>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p:nvGrpSpPr>
          <p:grpSpPr>
            <a:xfrm>
              <a:off x="7321551" y="5229235"/>
              <a:ext cx="279400" cy="1193800"/>
              <a:chOff x="12865100" y="4977058"/>
              <a:chExt cx="812800" cy="306142"/>
            </a:xfrm>
          </p:grpSpPr>
          <p:cxnSp>
            <p:nvCxnSpPr>
              <p:cNvPr id="64" name="Elbow Connector 63"/>
              <p:cNvCxnSpPr/>
              <p:nvPr/>
            </p:nvCxnSpPr>
            <p:spPr>
              <a:xfrm flipV="1">
                <a:off x="12865100" y="4977058"/>
                <a:ext cx="406400" cy="306142"/>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Elbow Connector 64"/>
              <p:cNvCxnSpPr/>
              <p:nvPr/>
            </p:nvCxnSpPr>
            <p:spPr>
              <a:xfrm flipH="1" flipV="1">
                <a:off x="13271500" y="4977058"/>
                <a:ext cx="406400" cy="306142"/>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69" name="Straight Connector 68"/>
            <p:cNvCxnSpPr/>
            <p:nvPr/>
          </p:nvCxnSpPr>
          <p:spPr>
            <a:xfrm>
              <a:off x="3286126" y="6423035"/>
              <a:ext cx="1152524"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7" name="TextBox 86"/>
                <p:cNvSpPr txBox="1"/>
                <p:nvPr/>
              </p:nvSpPr>
              <p:spPr>
                <a:xfrm>
                  <a:off x="2453715" y="1641808"/>
                  <a:ext cx="2246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oMath>
                    </m:oMathPara>
                  </a14:m>
                  <a:endParaRPr lang="en-US" dirty="0"/>
                </a:p>
              </p:txBody>
            </p:sp>
          </mc:Choice>
          <mc:Fallback xmlns="">
            <p:sp>
              <p:nvSpPr>
                <p:cNvPr id="87" name="TextBox 86"/>
                <p:cNvSpPr txBox="1">
                  <a:spLocks noRot="1" noChangeAspect="1" noMove="1" noResize="1" noEditPoints="1" noAdjustHandles="1" noChangeArrowheads="1" noChangeShapeType="1" noTextEdit="1"/>
                </p:cNvSpPr>
                <p:nvPr/>
              </p:nvSpPr>
              <p:spPr>
                <a:xfrm>
                  <a:off x="2453715" y="1641808"/>
                  <a:ext cx="224677" cy="276999"/>
                </a:xfrm>
                <a:prstGeom prst="rect">
                  <a:avLst/>
                </a:prstGeom>
                <a:blipFill>
                  <a:blip r:embed="rId3"/>
                  <a:stretch>
                    <a:fillRect l="-16216" r="-13514"/>
                  </a:stretch>
                </a:blipFill>
              </p:spPr>
              <p:txBody>
                <a:bodyPr/>
                <a:lstStyle/>
                <a:p>
                  <a:r>
                    <a:rPr lang="en-US">
                      <a:noFill/>
                    </a:rPr>
                    <a:t> </a:t>
                  </a:r>
                </a:p>
              </p:txBody>
            </p:sp>
          </mc:Fallback>
        </mc:AlternateContent>
        <p:grpSp>
          <p:nvGrpSpPr>
            <p:cNvPr id="89" name="Group 88"/>
            <p:cNvGrpSpPr/>
            <p:nvPr/>
          </p:nvGrpSpPr>
          <p:grpSpPr>
            <a:xfrm>
              <a:off x="2076450" y="1837267"/>
              <a:ext cx="8039100" cy="4576233"/>
              <a:chOff x="2076450" y="1837267"/>
              <a:chExt cx="8039100" cy="4576233"/>
            </a:xfrm>
          </p:grpSpPr>
          <p:grpSp>
            <p:nvGrpSpPr>
              <p:cNvPr id="49" name="Group 48"/>
              <p:cNvGrpSpPr/>
              <p:nvPr/>
            </p:nvGrpSpPr>
            <p:grpSpPr>
              <a:xfrm>
                <a:off x="2076450" y="2870200"/>
                <a:ext cx="8039100" cy="2519349"/>
                <a:chOff x="1308100" y="3170251"/>
                <a:chExt cx="8039100" cy="2519349"/>
              </a:xfrm>
            </p:grpSpPr>
            <p:cxnSp>
              <p:nvCxnSpPr>
                <p:cNvPr id="5" name="Straight Connector 4"/>
                <p:cNvCxnSpPr/>
                <p:nvPr/>
              </p:nvCxnSpPr>
              <p:spPr>
                <a:xfrm>
                  <a:off x="1892300" y="3170251"/>
                  <a:ext cx="0" cy="2519349"/>
                </a:xfrm>
                <a:prstGeom prst="line">
                  <a:avLst/>
                </a:prstGeom>
                <a:ln w="127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7" name="Straight Connector 6"/>
                <p:cNvCxnSpPr/>
                <p:nvPr/>
              </p:nvCxnSpPr>
              <p:spPr>
                <a:xfrm>
                  <a:off x="1308100" y="5422900"/>
                  <a:ext cx="8039100" cy="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1892300" y="4978400"/>
                  <a:ext cx="1936750"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4" name="Freeform 23"/>
                <p:cNvSpPr/>
                <p:nvPr/>
              </p:nvSpPr>
              <p:spPr>
                <a:xfrm>
                  <a:off x="2332960" y="4710113"/>
                  <a:ext cx="1363062" cy="650896"/>
                </a:xfrm>
                <a:custGeom>
                  <a:avLst/>
                  <a:gdLst>
                    <a:gd name="connsiteX0" fmla="*/ 0 w 4800600"/>
                    <a:gd name="connsiteY0" fmla="*/ 1300200 h 2292405"/>
                    <a:gd name="connsiteX1" fmla="*/ 387350 w 4800600"/>
                    <a:gd name="connsiteY1" fmla="*/ 23850 h 2292405"/>
                    <a:gd name="connsiteX2" fmla="*/ 666750 w 4800600"/>
                    <a:gd name="connsiteY2" fmla="*/ 2290800 h 2292405"/>
                    <a:gd name="connsiteX3" fmla="*/ 1168400 w 4800600"/>
                    <a:gd name="connsiteY3" fmla="*/ 398500 h 2292405"/>
                    <a:gd name="connsiteX4" fmla="*/ 1752600 w 4800600"/>
                    <a:gd name="connsiteY4" fmla="*/ 1236700 h 2292405"/>
                    <a:gd name="connsiteX5" fmla="*/ 2635250 w 4800600"/>
                    <a:gd name="connsiteY5" fmla="*/ 912850 h 2292405"/>
                    <a:gd name="connsiteX6" fmla="*/ 3784600 w 4800600"/>
                    <a:gd name="connsiteY6" fmla="*/ 976350 h 2292405"/>
                    <a:gd name="connsiteX7" fmla="*/ 4800600 w 4800600"/>
                    <a:gd name="connsiteY7" fmla="*/ 938250 h 229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0600" h="2292405">
                      <a:moveTo>
                        <a:pt x="0" y="1300200"/>
                      </a:moveTo>
                      <a:cubicBezTo>
                        <a:pt x="138112" y="579475"/>
                        <a:pt x="276225" y="-141250"/>
                        <a:pt x="387350" y="23850"/>
                      </a:cubicBezTo>
                      <a:cubicBezTo>
                        <a:pt x="498475" y="188950"/>
                        <a:pt x="536575" y="2228358"/>
                        <a:pt x="666750" y="2290800"/>
                      </a:cubicBezTo>
                      <a:cubicBezTo>
                        <a:pt x="796925" y="2353242"/>
                        <a:pt x="987425" y="574183"/>
                        <a:pt x="1168400" y="398500"/>
                      </a:cubicBezTo>
                      <a:cubicBezTo>
                        <a:pt x="1349375" y="222817"/>
                        <a:pt x="1508125" y="1150975"/>
                        <a:pt x="1752600" y="1236700"/>
                      </a:cubicBezTo>
                      <a:cubicBezTo>
                        <a:pt x="1997075" y="1322425"/>
                        <a:pt x="2296583" y="956242"/>
                        <a:pt x="2635250" y="912850"/>
                      </a:cubicBezTo>
                      <a:cubicBezTo>
                        <a:pt x="2973917" y="869458"/>
                        <a:pt x="3423708" y="972117"/>
                        <a:pt x="3784600" y="976350"/>
                      </a:cubicBezTo>
                      <a:cubicBezTo>
                        <a:pt x="4145492" y="980583"/>
                        <a:pt x="4473046" y="959416"/>
                        <a:pt x="4800600" y="93825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3708614" y="4229070"/>
                  <a:ext cx="1363062" cy="650896"/>
                </a:xfrm>
                <a:custGeom>
                  <a:avLst/>
                  <a:gdLst>
                    <a:gd name="connsiteX0" fmla="*/ 0 w 4800600"/>
                    <a:gd name="connsiteY0" fmla="*/ 1300200 h 2292405"/>
                    <a:gd name="connsiteX1" fmla="*/ 387350 w 4800600"/>
                    <a:gd name="connsiteY1" fmla="*/ 23850 h 2292405"/>
                    <a:gd name="connsiteX2" fmla="*/ 666750 w 4800600"/>
                    <a:gd name="connsiteY2" fmla="*/ 2290800 h 2292405"/>
                    <a:gd name="connsiteX3" fmla="*/ 1168400 w 4800600"/>
                    <a:gd name="connsiteY3" fmla="*/ 398500 h 2292405"/>
                    <a:gd name="connsiteX4" fmla="*/ 1752600 w 4800600"/>
                    <a:gd name="connsiteY4" fmla="*/ 1236700 h 2292405"/>
                    <a:gd name="connsiteX5" fmla="*/ 2635250 w 4800600"/>
                    <a:gd name="connsiteY5" fmla="*/ 912850 h 2292405"/>
                    <a:gd name="connsiteX6" fmla="*/ 3784600 w 4800600"/>
                    <a:gd name="connsiteY6" fmla="*/ 976350 h 2292405"/>
                    <a:gd name="connsiteX7" fmla="*/ 4800600 w 4800600"/>
                    <a:gd name="connsiteY7" fmla="*/ 938250 h 229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0600" h="2292405">
                      <a:moveTo>
                        <a:pt x="0" y="1300200"/>
                      </a:moveTo>
                      <a:cubicBezTo>
                        <a:pt x="138112" y="579475"/>
                        <a:pt x="276225" y="-141250"/>
                        <a:pt x="387350" y="23850"/>
                      </a:cubicBezTo>
                      <a:cubicBezTo>
                        <a:pt x="498475" y="188950"/>
                        <a:pt x="536575" y="2228358"/>
                        <a:pt x="666750" y="2290800"/>
                      </a:cubicBezTo>
                      <a:cubicBezTo>
                        <a:pt x="796925" y="2353242"/>
                        <a:pt x="987425" y="574183"/>
                        <a:pt x="1168400" y="398500"/>
                      </a:cubicBezTo>
                      <a:cubicBezTo>
                        <a:pt x="1349375" y="222817"/>
                        <a:pt x="1508125" y="1150975"/>
                        <a:pt x="1752600" y="1236700"/>
                      </a:cubicBezTo>
                      <a:cubicBezTo>
                        <a:pt x="1997075" y="1322425"/>
                        <a:pt x="2296583" y="956242"/>
                        <a:pt x="2635250" y="912850"/>
                      </a:cubicBezTo>
                      <a:cubicBezTo>
                        <a:pt x="2973917" y="869458"/>
                        <a:pt x="3423708" y="972117"/>
                        <a:pt x="3784600" y="976350"/>
                      </a:cubicBezTo>
                      <a:cubicBezTo>
                        <a:pt x="4145492" y="980583"/>
                        <a:pt x="4473046" y="959416"/>
                        <a:pt x="4800600" y="93825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5211376" y="3821113"/>
                  <a:ext cx="1363062" cy="650896"/>
                </a:xfrm>
                <a:custGeom>
                  <a:avLst/>
                  <a:gdLst>
                    <a:gd name="connsiteX0" fmla="*/ 0 w 4800600"/>
                    <a:gd name="connsiteY0" fmla="*/ 1300200 h 2292405"/>
                    <a:gd name="connsiteX1" fmla="*/ 387350 w 4800600"/>
                    <a:gd name="connsiteY1" fmla="*/ 23850 h 2292405"/>
                    <a:gd name="connsiteX2" fmla="*/ 666750 w 4800600"/>
                    <a:gd name="connsiteY2" fmla="*/ 2290800 h 2292405"/>
                    <a:gd name="connsiteX3" fmla="*/ 1168400 w 4800600"/>
                    <a:gd name="connsiteY3" fmla="*/ 398500 h 2292405"/>
                    <a:gd name="connsiteX4" fmla="*/ 1752600 w 4800600"/>
                    <a:gd name="connsiteY4" fmla="*/ 1236700 h 2292405"/>
                    <a:gd name="connsiteX5" fmla="*/ 2635250 w 4800600"/>
                    <a:gd name="connsiteY5" fmla="*/ 912850 h 2292405"/>
                    <a:gd name="connsiteX6" fmla="*/ 3784600 w 4800600"/>
                    <a:gd name="connsiteY6" fmla="*/ 976350 h 2292405"/>
                    <a:gd name="connsiteX7" fmla="*/ 4800600 w 4800600"/>
                    <a:gd name="connsiteY7" fmla="*/ 938250 h 229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0600" h="2292405">
                      <a:moveTo>
                        <a:pt x="0" y="1300200"/>
                      </a:moveTo>
                      <a:cubicBezTo>
                        <a:pt x="138112" y="579475"/>
                        <a:pt x="276225" y="-141250"/>
                        <a:pt x="387350" y="23850"/>
                      </a:cubicBezTo>
                      <a:cubicBezTo>
                        <a:pt x="498475" y="188950"/>
                        <a:pt x="536575" y="2228358"/>
                        <a:pt x="666750" y="2290800"/>
                      </a:cubicBezTo>
                      <a:cubicBezTo>
                        <a:pt x="796925" y="2353242"/>
                        <a:pt x="987425" y="574183"/>
                        <a:pt x="1168400" y="398500"/>
                      </a:cubicBezTo>
                      <a:cubicBezTo>
                        <a:pt x="1349375" y="222817"/>
                        <a:pt x="1508125" y="1150975"/>
                        <a:pt x="1752600" y="1236700"/>
                      </a:cubicBezTo>
                      <a:cubicBezTo>
                        <a:pt x="1997075" y="1322425"/>
                        <a:pt x="2296583" y="956242"/>
                        <a:pt x="2635250" y="912850"/>
                      </a:cubicBezTo>
                      <a:cubicBezTo>
                        <a:pt x="2973917" y="869458"/>
                        <a:pt x="3423708" y="972117"/>
                        <a:pt x="3784600" y="976350"/>
                      </a:cubicBezTo>
                      <a:cubicBezTo>
                        <a:pt x="4145492" y="980583"/>
                        <a:pt x="4473046" y="959416"/>
                        <a:pt x="4800600" y="93825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6714138" y="3362672"/>
                  <a:ext cx="1363062" cy="650896"/>
                </a:xfrm>
                <a:custGeom>
                  <a:avLst/>
                  <a:gdLst>
                    <a:gd name="connsiteX0" fmla="*/ 0 w 4800600"/>
                    <a:gd name="connsiteY0" fmla="*/ 1300200 h 2292405"/>
                    <a:gd name="connsiteX1" fmla="*/ 387350 w 4800600"/>
                    <a:gd name="connsiteY1" fmla="*/ 23850 h 2292405"/>
                    <a:gd name="connsiteX2" fmla="*/ 666750 w 4800600"/>
                    <a:gd name="connsiteY2" fmla="*/ 2290800 h 2292405"/>
                    <a:gd name="connsiteX3" fmla="*/ 1168400 w 4800600"/>
                    <a:gd name="connsiteY3" fmla="*/ 398500 h 2292405"/>
                    <a:gd name="connsiteX4" fmla="*/ 1752600 w 4800600"/>
                    <a:gd name="connsiteY4" fmla="*/ 1236700 h 2292405"/>
                    <a:gd name="connsiteX5" fmla="*/ 2635250 w 4800600"/>
                    <a:gd name="connsiteY5" fmla="*/ 912850 h 2292405"/>
                    <a:gd name="connsiteX6" fmla="*/ 3784600 w 4800600"/>
                    <a:gd name="connsiteY6" fmla="*/ 976350 h 2292405"/>
                    <a:gd name="connsiteX7" fmla="*/ 4800600 w 4800600"/>
                    <a:gd name="connsiteY7" fmla="*/ 938250 h 229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0600" h="2292405">
                      <a:moveTo>
                        <a:pt x="0" y="1300200"/>
                      </a:moveTo>
                      <a:cubicBezTo>
                        <a:pt x="138112" y="579475"/>
                        <a:pt x="276225" y="-141250"/>
                        <a:pt x="387350" y="23850"/>
                      </a:cubicBezTo>
                      <a:cubicBezTo>
                        <a:pt x="498475" y="188950"/>
                        <a:pt x="536575" y="2228358"/>
                        <a:pt x="666750" y="2290800"/>
                      </a:cubicBezTo>
                      <a:cubicBezTo>
                        <a:pt x="796925" y="2353242"/>
                        <a:pt x="987425" y="574183"/>
                        <a:pt x="1168400" y="398500"/>
                      </a:cubicBezTo>
                      <a:cubicBezTo>
                        <a:pt x="1349375" y="222817"/>
                        <a:pt x="1508125" y="1150975"/>
                        <a:pt x="1752600" y="1236700"/>
                      </a:cubicBezTo>
                      <a:cubicBezTo>
                        <a:pt x="1997075" y="1322425"/>
                        <a:pt x="2296583" y="956242"/>
                        <a:pt x="2635250" y="912850"/>
                      </a:cubicBezTo>
                      <a:cubicBezTo>
                        <a:pt x="2973917" y="869458"/>
                        <a:pt x="3423708" y="972117"/>
                        <a:pt x="3784600" y="976350"/>
                      </a:cubicBezTo>
                      <a:cubicBezTo>
                        <a:pt x="4145492" y="980583"/>
                        <a:pt x="4473046" y="959416"/>
                        <a:pt x="4800600" y="93825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1885950" y="4493116"/>
                  <a:ext cx="3319076"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3" name="Freeform 42"/>
                <p:cNvSpPr/>
                <p:nvPr/>
              </p:nvSpPr>
              <p:spPr>
                <a:xfrm>
                  <a:off x="1885950" y="5060950"/>
                  <a:ext cx="450850" cy="365616"/>
                </a:xfrm>
                <a:custGeom>
                  <a:avLst/>
                  <a:gdLst>
                    <a:gd name="connsiteX0" fmla="*/ 0 w 450850"/>
                    <a:gd name="connsiteY0" fmla="*/ 361950 h 365616"/>
                    <a:gd name="connsiteX1" fmla="*/ 342900 w 450850"/>
                    <a:gd name="connsiteY1" fmla="*/ 361950 h 365616"/>
                    <a:gd name="connsiteX2" fmla="*/ 393700 w 450850"/>
                    <a:gd name="connsiteY2" fmla="*/ 323850 h 365616"/>
                    <a:gd name="connsiteX3" fmla="*/ 450850 w 450850"/>
                    <a:gd name="connsiteY3" fmla="*/ 0 h 365616"/>
                  </a:gdLst>
                  <a:ahLst/>
                  <a:cxnLst>
                    <a:cxn ang="0">
                      <a:pos x="connsiteX0" y="connsiteY0"/>
                    </a:cxn>
                    <a:cxn ang="0">
                      <a:pos x="connsiteX1" y="connsiteY1"/>
                    </a:cxn>
                    <a:cxn ang="0">
                      <a:pos x="connsiteX2" y="connsiteY2"/>
                    </a:cxn>
                    <a:cxn ang="0">
                      <a:pos x="connsiteX3" y="connsiteY3"/>
                    </a:cxn>
                  </a:cxnLst>
                  <a:rect l="l" t="t" r="r" b="b"/>
                  <a:pathLst>
                    <a:path w="450850" h="365616">
                      <a:moveTo>
                        <a:pt x="0" y="361950"/>
                      </a:moveTo>
                      <a:cubicBezTo>
                        <a:pt x="138641" y="365125"/>
                        <a:pt x="277283" y="368300"/>
                        <a:pt x="342900" y="361950"/>
                      </a:cubicBezTo>
                      <a:cubicBezTo>
                        <a:pt x="408517" y="355600"/>
                        <a:pt x="375708" y="384175"/>
                        <a:pt x="393700" y="323850"/>
                      </a:cubicBezTo>
                      <a:cubicBezTo>
                        <a:pt x="411692" y="263525"/>
                        <a:pt x="431271" y="131762"/>
                        <a:pt x="45085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3670300" y="4584700"/>
                  <a:ext cx="46215" cy="381000"/>
                </a:xfrm>
                <a:custGeom>
                  <a:avLst/>
                  <a:gdLst>
                    <a:gd name="connsiteX0" fmla="*/ 0 w 46215"/>
                    <a:gd name="connsiteY0" fmla="*/ 381000 h 381000"/>
                    <a:gd name="connsiteX1" fmla="*/ 44450 w 46215"/>
                    <a:gd name="connsiteY1" fmla="*/ 247650 h 381000"/>
                    <a:gd name="connsiteX2" fmla="*/ 44450 w 46215"/>
                    <a:gd name="connsiteY2" fmla="*/ 0 h 381000"/>
                  </a:gdLst>
                  <a:ahLst/>
                  <a:cxnLst>
                    <a:cxn ang="0">
                      <a:pos x="connsiteX0" y="connsiteY0"/>
                    </a:cxn>
                    <a:cxn ang="0">
                      <a:pos x="connsiteX1" y="connsiteY1"/>
                    </a:cxn>
                    <a:cxn ang="0">
                      <a:pos x="connsiteX2" y="connsiteY2"/>
                    </a:cxn>
                  </a:cxnLst>
                  <a:rect l="l" t="t" r="r" b="b"/>
                  <a:pathLst>
                    <a:path w="46215" h="381000">
                      <a:moveTo>
                        <a:pt x="0" y="381000"/>
                      </a:moveTo>
                      <a:cubicBezTo>
                        <a:pt x="18521" y="346075"/>
                        <a:pt x="37042" y="311150"/>
                        <a:pt x="44450" y="247650"/>
                      </a:cubicBezTo>
                      <a:cubicBezTo>
                        <a:pt x="51858" y="184150"/>
                        <a:pt x="32808" y="38100"/>
                        <a:pt x="4445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5060950" y="4178300"/>
                  <a:ext cx="152400" cy="314816"/>
                </a:xfrm>
                <a:custGeom>
                  <a:avLst/>
                  <a:gdLst>
                    <a:gd name="connsiteX0" fmla="*/ 0 w 152400"/>
                    <a:gd name="connsiteY0" fmla="*/ 311150 h 314816"/>
                    <a:gd name="connsiteX1" fmla="*/ 63500 w 152400"/>
                    <a:gd name="connsiteY1" fmla="*/ 311150 h 314816"/>
                    <a:gd name="connsiteX2" fmla="*/ 107950 w 152400"/>
                    <a:gd name="connsiteY2" fmla="*/ 273050 h 314816"/>
                    <a:gd name="connsiteX3" fmla="*/ 152400 w 152400"/>
                    <a:gd name="connsiteY3" fmla="*/ 0 h 314816"/>
                    <a:gd name="connsiteX4" fmla="*/ 152400 w 152400"/>
                    <a:gd name="connsiteY4" fmla="*/ 0 h 314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314816">
                      <a:moveTo>
                        <a:pt x="0" y="311150"/>
                      </a:moveTo>
                      <a:cubicBezTo>
                        <a:pt x="22754" y="314325"/>
                        <a:pt x="45508" y="317500"/>
                        <a:pt x="63500" y="311150"/>
                      </a:cubicBezTo>
                      <a:cubicBezTo>
                        <a:pt x="81492" y="304800"/>
                        <a:pt x="93133" y="324908"/>
                        <a:pt x="107950" y="273050"/>
                      </a:cubicBezTo>
                      <a:cubicBezTo>
                        <a:pt x="122767" y="221192"/>
                        <a:pt x="152400" y="0"/>
                        <a:pt x="152400" y="0"/>
                      </a:cubicBezTo>
                      <a:lnTo>
                        <a:pt x="15240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6508750" y="3727450"/>
                  <a:ext cx="209550" cy="360763"/>
                </a:xfrm>
                <a:custGeom>
                  <a:avLst/>
                  <a:gdLst>
                    <a:gd name="connsiteX0" fmla="*/ 0 w 209550"/>
                    <a:gd name="connsiteY0" fmla="*/ 355600 h 360763"/>
                    <a:gd name="connsiteX1" fmla="*/ 114300 w 209550"/>
                    <a:gd name="connsiteY1" fmla="*/ 349250 h 360763"/>
                    <a:gd name="connsiteX2" fmla="*/ 146050 w 209550"/>
                    <a:gd name="connsiteY2" fmla="*/ 254000 h 360763"/>
                    <a:gd name="connsiteX3" fmla="*/ 209550 w 209550"/>
                    <a:gd name="connsiteY3" fmla="*/ 0 h 360763"/>
                  </a:gdLst>
                  <a:ahLst/>
                  <a:cxnLst>
                    <a:cxn ang="0">
                      <a:pos x="connsiteX0" y="connsiteY0"/>
                    </a:cxn>
                    <a:cxn ang="0">
                      <a:pos x="connsiteX1" y="connsiteY1"/>
                    </a:cxn>
                    <a:cxn ang="0">
                      <a:pos x="connsiteX2" y="connsiteY2"/>
                    </a:cxn>
                    <a:cxn ang="0">
                      <a:pos x="connsiteX3" y="connsiteY3"/>
                    </a:cxn>
                  </a:cxnLst>
                  <a:rect l="l" t="t" r="r" b="b"/>
                  <a:pathLst>
                    <a:path w="209550" h="360763">
                      <a:moveTo>
                        <a:pt x="0" y="355600"/>
                      </a:moveTo>
                      <a:cubicBezTo>
                        <a:pt x="44979" y="360891"/>
                        <a:pt x="89958" y="366183"/>
                        <a:pt x="114300" y="349250"/>
                      </a:cubicBezTo>
                      <a:cubicBezTo>
                        <a:pt x="138642" y="332317"/>
                        <a:pt x="130175" y="312208"/>
                        <a:pt x="146050" y="254000"/>
                      </a:cubicBezTo>
                      <a:cubicBezTo>
                        <a:pt x="161925" y="195792"/>
                        <a:pt x="185737" y="97896"/>
                        <a:pt x="209550"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0" name="TextBox 49"/>
                  <p:cNvSpPr txBox="1"/>
                  <p:nvPr/>
                </p:nvSpPr>
                <p:spPr>
                  <a:xfrm>
                    <a:off x="2261337" y="2785622"/>
                    <a:ext cx="1977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2261337" y="2785622"/>
                    <a:ext cx="197746" cy="276999"/>
                  </a:xfrm>
                  <a:prstGeom prst="rect">
                    <a:avLst/>
                  </a:prstGeom>
                  <a:blipFill>
                    <a:blip r:embed="rId4"/>
                    <a:stretch>
                      <a:fillRect l="-18750" r="-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9917804" y="5379651"/>
                    <a:ext cx="1499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9917804" y="5379651"/>
                    <a:ext cx="149913" cy="276999"/>
                  </a:xfrm>
                  <a:prstGeom prst="rect">
                    <a:avLst/>
                  </a:prstGeom>
                  <a:blipFill>
                    <a:blip r:embed="rId5"/>
                    <a:stretch>
                      <a:fillRect l="-37500" r="-29167" b="-4444"/>
                    </a:stretch>
                  </a:blipFill>
                </p:spPr>
                <p:txBody>
                  <a:bodyPr/>
                  <a:lstStyle/>
                  <a:p>
                    <a:r>
                      <a:rPr lang="en-US">
                        <a:noFill/>
                      </a:rPr>
                      <a:t> </a:t>
                    </a:r>
                  </a:p>
                </p:txBody>
              </p:sp>
            </mc:Fallback>
          </mc:AlternateContent>
          <p:grpSp>
            <p:nvGrpSpPr>
              <p:cNvPr id="60" name="Group 59"/>
              <p:cNvGrpSpPr/>
              <p:nvPr/>
            </p:nvGrpSpPr>
            <p:grpSpPr>
              <a:xfrm>
                <a:off x="5877070" y="5219700"/>
                <a:ext cx="279400" cy="1193800"/>
                <a:chOff x="12865100" y="4977058"/>
                <a:chExt cx="812800" cy="306142"/>
              </a:xfrm>
            </p:grpSpPr>
            <p:cxnSp>
              <p:nvCxnSpPr>
                <p:cNvPr id="61" name="Elbow Connector 60"/>
                <p:cNvCxnSpPr/>
                <p:nvPr/>
              </p:nvCxnSpPr>
              <p:spPr>
                <a:xfrm flipV="1">
                  <a:off x="12865100" y="4977058"/>
                  <a:ext cx="406400" cy="306142"/>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Elbow Connector 61"/>
                <p:cNvCxnSpPr/>
                <p:nvPr/>
              </p:nvCxnSpPr>
              <p:spPr>
                <a:xfrm flipH="1" flipV="1">
                  <a:off x="13271500" y="4977058"/>
                  <a:ext cx="406400" cy="306142"/>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70" name="Straight Connector 69"/>
              <p:cNvCxnSpPr/>
              <p:nvPr/>
            </p:nvCxnSpPr>
            <p:spPr>
              <a:xfrm>
                <a:off x="4715932" y="6413500"/>
                <a:ext cx="1189568"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a:xfrm>
                <a:off x="6131983" y="6413500"/>
                <a:ext cx="1189568"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3" name="TextBox 72"/>
                  <p:cNvSpPr txBox="1"/>
                  <p:nvPr/>
                </p:nvSpPr>
                <p:spPr>
                  <a:xfrm>
                    <a:off x="2275417" y="4370000"/>
                    <a:ext cx="28206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m:rPr>
                                  <m:sty m:val="p"/>
                                </m:rPr>
                                <a:rPr lang="en-US" b="0" i="0" smtClean="0">
                                  <a:latin typeface="Cambria Math" panose="02040503050406030204" pitchFamily="18" charset="0"/>
                                </a:rPr>
                                <m:t>s</m:t>
                              </m:r>
                            </m:sub>
                          </m:sSub>
                        </m:oMath>
                      </m:oMathPara>
                    </a14:m>
                    <a:endParaRPr lang="en-US" dirty="0"/>
                  </a:p>
                </p:txBody>
              </p:sp>
            </mc:Choice>
            <mc:Fallback xmlns="">
              <p:sp>
                <p:nvSpPr>
                  <p:cNvPr id="73" name="TextBox 72"/>
                  <p:cNvSpPr txBox="1">
                    <a:spLocks noRot="1" noChangeAspect="1" noMove="1" noResize="1" noEditPoints="1" noAdjustHandles="1" noChangeArrowheads="1" noChangeShapeType="1" noTextEdit="1"/>
                  </p:cNvSpPr>
                  <p:nvPr/>
                </p:nvSpPr>
                <p:spPr>
                  <a:xfrm>
                    <a:off x="2275417" y="4370000"/>
                    <a:ext cx="282064" cy="276999"/>
                  </a:xfrm>
                  <a:prstGeom prst="rect">
                    <a:avLst/>
                  </a:prstGeom>
                  <a:blipFill>
                    <a:blip r:embed="rId6"/>
                    <a:stretch>
                      <a:fillRect l="-13043" r="-4348" b="-11111"/>
                    </a:stretch>
                  </a:blipFill>
                </p:spPr>
                <p:txBody>
                  <a:bodyPr/>
                  <a:lstStyle/>
                  <a:p>
                    <a:r>
                      <a:rPr lang="en-US">
                        <a:noFill/>
                      </a:rPr>
                      <a:t> </a:t>
                    </a:r>
                  </a:p>
                </p:txBody>
              </p:sp>
            </mc:Fallback>
          </mc:AlternateContent>
          <p:cxnSp>
            <p:nvCxnSpPr>
              <p:cNvPr id="75" name="Straight Connector 74"/>
              <p:cNvCxnSpPr/>
              <p:nvPr/>
            </p:nvCxnSpPr>
            <p:spPr>
              <a:xfrm>
                <a:off x="2660650" y="1837267"/>
                <a:ext cx="0" cy="690549"/>
              </a:xfrm>
              <a:prstGeom prst="line">
                <a:avLst/>
              </a:prstGeom>
              <a:ln w="127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a:xfrm>
                <a:off x="2076450" y="2261116"/>
                <a:ext cx="8039100" cy="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3" name="Freeform 82"/>
              <p:cNvSpPr/>
              <p:nvPr/>
            </p:nvSpPr>
            <p:spPr>
              <a:xfrm>
                <a:off x="3027682" y="1940272"/>
                <a:ext cx="996950" cy="586700"/>
              </a:xfrm>
              <a:custGeom>
                <a:avLst/>
                <a:gdLst>
                  <a:gd name="connsiteX0" fmla="*/ 0 w 996950"/>
                  <a:gd name="connsiteY0" fmla="*/ 321041 h 586700"/>
                  <a:gd name="connsiteX1" fmla="*/ 38100 w 996950"/>
                  <a:gd name="connsiteY1" fmla="*/ 6716 h 586700"/>
                  <a:gd name="connsiteX2" fmla="*/ 120650 w 996950"/>
                  <a:gd name="connsiteY2" fmla="*/ 584566 h 586700"/>
                  <a:gd name="connsiteX3" fmla="*/ 260350 w 996950"/>
                  <a:gd name="connsiteY3" fmla="*/ 209916 h 586700"/>
                  <a:gd name="connsiteX4" fmla="*/ 409575 w 996950"/>
                  <a:gd name="connsiteY4" fmla="*/ 413116 h 586700"/>
                  <a:gd name="connsiteX5" fmla="*/ 647700 w 996950"/>
                  <a:gd name="connsiteY5" fmla="*/ 263891 h 586700"/>
                  <a:gd name="connsiteX6" fmla="*/ 996950 w 996950"/>
                  <a:gd name="connsiteY6" fmla="*/ 321041 h 58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950" h="586700">
                    <a:moveTo>
                      <a:pt x="0" y="321041"/>
                    </a:moveTo>
                    <a:cubicBezTo>
                      <a:pt x="8996" y="141918"/>
                      <a:pt x="17992" y="-37205"/>
                      <a:pt x="38100" y="6716"/>
                    </a:cubicBezTo>
                    <a:cubicBezTo>
                      <a:pt x="58208" y="50637"/>
                      <a:pt x="83608" y="550699"/>
                      <a:pt x="120650" y="584566"/>
                    </a:cubicBezTo>
                    <a:cubicBezTo>
                      <a:pt x="157692" y="618433"/>
                      <a:pt x="212196" y="238491"/>
                      <a:pt x="260350" y="209916"/>
                    </a:cubicBezTo>
                    <a:cubicBezTo>
                      <a:pt x="308504" y="181341"/>
                      <a:pt x="345017" y="404120"/>
                      <a:pt x="409575" y="413116"/>
                    </a:cubicBezTo>
                    <a:cubicBezTo>
                      <a:pt x="474133" y="422112"/>
                      <a:pt x="549804" y="279237"/>
                      <a:pt x="647700" y="263891"/>
                    </a:cubicBezTo>
                    <a:lnTo>
                      <a:pt x="996950" y="321041"/>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p:cNvSpPr/>
              <p:nvPr/>
            </p:nvSpPr>
            <p:spPr>
              <a:xfrm>
                <a:off x="4461757" y="1940272"/>
                <a:ext cx="996950" cy="586700"/>
              </a:xfrm>
              <a:custGeom>
                <a:avLst/>
                <a:gdLst>
                  <a:gd name="connsiteX0" fmla="*/ 0 w 996950"/>
                  <a:gd name="connsiteY0" fmla="*/ 321041 h 586700"/>
                  <a:gd name="connsiteX1" fmla="*/ 38100 w 996950"/>
                  <a:gd name="connsiteY1" fmla="*/ 6716 h 586700"/>
                  <a:gd name="connsiteX2" fmla="*/ 120650 w 996950"/>
                  <a:gd name="connsiteY2" fmla="*/ 584566 h 586700"/>
                  <a:gd name="connsiteX3" fmla="*/ 260350 w 996950"/>
                  <a:gd name="connsiteY3" fmla="*/ 209916 h 586700"/>
                  <a:gd name="connsiteX4" fmla="*/ 409575 w 996950"/>
                  <a:gd name="connsiteY4" fmla="*/ 413116 h 586700"/>
                  <a:gd name="connsiteX5" fmla="*/ 647700 w 996950"/>
                  <a:gd name="connsiteY5" fmla="*/ 263891 h 586700"/>
                  <a:gd name="connsiteX6" fmla="*/ 996950 w 996950"/>
                  <a:gd name="connsiteY6" fmla="*/ 321041 h 58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950" h="586700">
                    <a:moveTo>
                      <a:pt x="0" y="321041"/>
                    </a:moveTo>
                    <a:cubicBezTo>
                      <a:pt x="8996" y="141918"/>
                      <a:pt x="17992" y="-37205"/>
                      <a:pt x="38100" y="6716"/>
                    </a:cubicBezTo>
                    <a:cubicBezTo>
                      <a:pt x="58208" y="50637"/>
                      <a:pt x="83608" y="550699"/>
                      <a:pt x="120650" y="584566"/>
                    </a:cubicBezTo>
                    <a:cubicBezTo>
                      <a:pt x="157692" y="618433"/>
                      <a:pt x="212196" y="238491"/>
                      <a:pt x="260350" y="209916"/>
                    </a:cubicBezTo>
                    <a:cubicBezTo>
                      <a:pt x="308504" y="181341"/>
                      <a:pt x="345017" y="404120"/>
                      <a:pt x="409575" y="413116"/>
                    </a:cubicBezTo>
                    <a:cubicBezTo>
                      <a:pt x="474133" y="422112"/>
                      <a:pt x="549804" y="279237"/>
                      <a:pt x="647700" y="263891"/>
                    </a:cubicBezTo>
                    <a:lnTo>
                      <a:pt x="996950" y="321041"/>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84"/>
              <p:cNvSpPr/>
              <p:nvPr/>
            </p:nvSpPr>
            <p:spPr>
              <a:xfrm>
                <a:off x="5905500" y="1940272"/>
                <a:ext cx="996950" cy="586700"/>
              </a:xfrm>
              <a:custGeom>
                <a:avLst/>
                <a:gdLst>
                  <a:gd name="connsiteX0" fmla="*/ 0 w 996950"/>
                  <a:gd name="connsiteY0" fmla="*/ 321041 h 586700"/>
                  <a:gd name="connsiteX1" fmla="*/ 38100 w 996950"/>
                  <a:gd name="connsiteY1" fmla="*/ 6716 h 586700"/>
                  <a:gd name="connsiteX2" fmla="*/ 120650 w 996950"/>
                  <a:gd name="connsiteY2" fmla="*/ 584566 h 586700"/>
                  <a:gd name="connsiteX3" fmla="*/ 260350 w 996950"/>
                  <a:gd name="connsiteY3" fmla="*/ 209916 h 586700"/>
                  <a:gd name="connsiteX4" fmla="*/ 409575 w 996950"/>
                  <a:gd name="connsiteY4" fmla="*/ 413116 h 586700"/>
                  <a:gd name="connsiteX5" fmla="*/ 647700 w 996950"/>
                  <a:gd name="connsiteY5" fmla="*/ 263891 h 586700"/>
                  <a:gd name="connsiteX6" fmla="*/ 996950 w 996950"/>
                  <a:gd name="connsiteY6" fmla="*/ 321041 h 58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950" h="586700">
                    <a:moveTo>
                      <a:pt x="0" y="321041"/>
                    </a:moveTo>
                    <a:cubicBezTo>
                      <a:pt x="8996" y="141918"/>
                      <a:pt x="17992" y="-37205"/>
                      <a:pt x="38100" y="6716"/>
                    </a:cubicBezTo>
                    <a:cubicBezTo>
                      <a:pt x="58208" y="50637"/>
                      <a:pt x="83608" y="550699"/>
                      <a:pt x="120650" y="584566"/>
                    </a:cubicBezTo>
                    <a:cubicBezTo>
                      <a:pt x="157692" y="618433"/>
                      <a:pt x="212196" y="238491"/>
                      <a:pt x="260350" y="209916"/>
                    </a:cubicBezTo>
                    <a:cubicBezTo>
                      <a:pt x="308504" y="181341"/>
                      <a:pt x="345017" y="404120"/>
                      <a:pt x="409575" y="413116"/>
                    </a:cubicBezTo>
                    <a:cubicBezTo>
                      <a:pt x="474133" y="422112"/>
                      <a:pt x="549804" y="279237"/>
                      <a:pt x="647700" y="263891"/>
                    </a:cubicBezTo>
                    <a:lnTo>
                      <a:pt x="996950" y="321041"/>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85"/>
              <p:cNvSpPr/>
              <p:nvPr/>
            </p:nvSpPr>
            <p:spPr>
              <a:xfrm>
                <a:off x="7381875" y="1940272"/>
                <a:ext cx="996950" cy="586700"/>
              </a:xfrm>
              <a:custGeom>
                <a:avLst/>
                <a:gdLst>
                  <a:gd name="connsiteX0" fmla="*/ 0 w 996950"/>
                  <a:gd name="connsiteY0" fmla="*/ 321041 h 586700"/>
                  <a:gd name="connsiteX1" fmla="*/ 38100 w 996950"/>
                  <a:gd name="connsiteY1" fmla="*/ 6716 h 586700"/>
                  <a:gd name="connsiteX2" fmla="*/ 120650 w 996950"/>
                  <a:gd name="connsiteY2" fmla="*/ 584566 h 586700"/>
                  <a:gd name="connsiteX3" fmla="*/ 260350 w 996950"/>
                  <a:gd name="connsiteY3" fmla="*/ 209916 h 586700"/>
                  <a:gd name="connsiteX4" fmla="*/ 409575 w 996950"/>
                  <a:gd name="connsiteY4" fmla="*/ 413116 h 586700"/>
                  <a:gd name="connsiteX5" fmla="*/ 647700 w 996950"/>
                  <a:gd name="connsiteY5" fmla="*/ 263891 h 586700"/>
                  <a:gd name="connsiteX6" fmla="*/ 996950 w 996950"/>
                  <a:gd name="connsiteY6" fmla="*/ 321041 h 58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6950" h="586700">
                    <a:moveTo>
                      <a:pt x="0" y="321041"/>
                    </a:moveTo>
                    <a:cubicBezTo>
                      <a:pt x="8996" y="141918"/>
                      <a:pt x="17992" y="-37205"/>
                      <a:pt x="38100" y="6716"/>
                    </a:cubicBezTo>
                    <a:cubicBezTo>
                      <a:pt x="58208" y="50637"/>
                      <a:pt x="83608" y="550699"/>
                      <a:pt x="120650" y="584566"/>
                    </a:cubicBezTo>
                    <a:cubicBezTo>
                      <a:pt x="157692" y="618433"/>
                      <a:pt x="212196" y="238491"/>
                      <a:pt x="260350" y="209916"/>
                    </a:cubicBezTo>
                    <a:cubicBezTo>
                      <a:pt x="308504" y="181341"/>
                      <a:pt x="345017" y="404120"/>
                      <a:pt x="409575" y="413116"/>
                    </a:cubicBezTo>
                    <a:cubicBezTo>
                      <a:pt x="474133" y="422112"/>
                      <a:pt x="549804" y="279237"/>
                      <a:pt x="647700" y="263891"/>
                    </a:cubicBezTo>
                    <a:lnTo>
                      <a:pt x="996950" y="321041"/>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8" name="TextBox 87"/>
                  <p:cNvSpPr txBox="1"/>
                  <p:nvPr/>
                </p:nvSpPr>
                <p:spPr>
                  <a:xfrm>
                    <a:off x="9917803" y="2360754"/>
                    <a:ext cx="1499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9917803" y="2360754"/>
                    <a:ext cx="149913" cy="276999"/>
                  </a:xfrm>
                  <a:prstGeom prst="rect">
                    <a:avLst/>
                  </a:prstGeom>
                  <a:blipFill>
                    <a:blip r:embed="rId7"/>
                    <a:stretch>
                      <a:fillRect l="-37500" r="-29167" b="-4348"/>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91" name="TextBox 90"/>
              <p:cNvSpPr txBox="1"/>
              <p:nvPr/>
            </p:nvSpPr>
            <p:spPr>
              <a:xfrm>
                <a:off x="9663326" y="4591269"/>
                <a:ext cx="1433277" cy="8486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𝑧</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360°</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𝑠</m:t>
                              </m:r>
                            </m:sub>
                          </m:sSub>
                        </m:den>
                      </m:f>
                    </m:oMath>
                  </m:oMathPara>
                </a14:m>
                <a:endParaRPr lang="en-US" sz="2400" dirty="0"/>
              </a:p>
            </p:txBody>
          </p:sp>
        </mc:Choice>
        <mc:Fallback xmlns="">
          <p:sp>
            <p:nvSpPr>
              <p:cNvPr id="91" name="TextBox 90"/>
              <p:cNvSpPr txBox="1">
                <a:spLocks noRot="1" noChangeAspect="1" noMove="1" noResize="1" noEditPoints="1" noAdjustHandles="1" noChangeArrowheads="1" noChangeShapeType="1" noTextEdit="1"/>
              </p:cNvSpPr>
              <p:nvPr/>
            </p:nvSpPr>
            <p:spPr>
              <a:xfrm>
                <a:off x="9663326" y="4591269"/>
                <a:ext cx="1433277" cy="848630"/>
              </a:xfrm>
              <a:prstGeom prst="rect">
                <a:avLst/>
              </a:prstGeom>
              <a:blipFill>
                <a:blip r:embed="rId8"/>
                <a:stretch>
                  <a:fillRect/>
                </a:stretch>
              </a:blipFill>
            </p:spPr>
            <p:txBody>
              <a:bodyPr/>
              <a:lstStyle/>
              <a:p>
                <a:r>
                  <a:rPr lang="en-US">
                    <a:noFill/>
                  </a:rPr>
                  <a:t> </a:t>
                </a:r>
              </a:p>
            </p:txBody>
          </p:sp>
        </mc:Fallback>
      </mc:AlternateContent>
      <p:sp>
        <p:nvSpPr>
          <p:cNvPr id="92" name="TextBox 91"/>
          <p:cNvSpPr txBox="1"/>
          <p:nvPr/>
        </p:nvSpPr>
        <p:spPr>
          <a:xfrm>
            <a:off x="9508475" y="4057279"/>
            <a:ext cx="1805494" cy="369332"/>
          </a:xfrm>
          <a:prstGeom prst="rect">
            <a:avLst/>
          </a:prstGeom>
          <a:noFill/>
        </p:spPr>
        <p:txBody>
          <a:bodyPr wrap="none" rtlCol="0">
            <a:spAutoFit/>
          </a:bodyPr>
          <a:lstStyle/>
          <a:p>
            <a:r>
              <a:rPr lang="en-US" dirty="0" smtClean="0"/>
              <a:t>Number of steps:</a:t>
            </a:r>
            <a:endParaRPr lang="en-US" dirty="0"/>
          </a:p>
        </p:txBody>
      </p:sp>
      <mc:AlternateContent xmlns:mc="http://schemas.openxmlformats.org/markup-compatibility/2006" xmlns:a14="http://schemas.microsoft.com/office/drawing/2010/main">
        <mc:Choice Requires="a14">
          <p:sp>
            <p:nvSpPr>
              <p:cNvPr id="93" name="TextBox 92"/>
              <p:cNvSpPr txBox="1"/>
              <p:nvPr/>
            </p:nvSpPr>
            <p:spPr>
              <a:xfrm>
                <a:off x="9508475" y="5681087"/>
                <a:ext cx="2491067" cy="895951"/>
              </a:xfrm>
              <a:prstGeom prst="rect">
                <a:avLst/>
              </a:prstGeom>
              <a:noFill/>
            </p:spPr>
            <p:txBody>
              <a:bodyPr wrap="none" rtlCol="0">
                <a:spAutoFit/>
              </a:bodyPr>
              <a:lstStyle/>
              <a:p>
                <a:r>
                  <a:rPr lang="en-US" dirty="0" smtClean="0"/>
                  <a:t>Average shaft speed:</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360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𝑧</m:t>
                              </m:r>
                            </m:sub>
                          </m:sSub>
                        </m:num>
                        <m:den>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𝑧</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𝑧</m:t>
                              </m:r>
                            </m:sub>
                          </m:sSub>
                        </m:num>
                        <m:den>
                          <m:r>
                            <a:rPr lang="en-US" b="0" i="1" smtClean="0">
                              <a:latin typeface="Cambria Math" panose="02040503050406030204" pitchFamily="18" charset="0"/>
                            </a:rPr>
                            <m:t>𝑧</m:t>
                          </m:r>
                        </m:den>
                      </m:f>
                      <m:r>
                        <a:rPr lang="en-US" b="0" i="0" smtClean="0">
                          <a:latin typeface="Cambria Math" panose="02040503050406030204" pitchFamily="18" charset="0"/>
                        </a:rPr>
                        <m:t> </m:t>
                      </m:r>
                      <m:r>
                        <m:rPr>
                          <m:sty m:val="p"/>
                        </m:rPr>
                        <a:rPr lang="en-US" b="0" i="0" smtClean="0">
                          <a:latin typeface="Cambria Math" panose="02040503050406030204" pitchFamily="18" charset="0"/>
                        </a:rPr>
                        <m:t>rpm</m:t>
                      </m:r>
                    </m:oMath>
                  </m:oMathPara>
                </a14:m>
                <a:endParaRPr lang="en-US" dirty="0"/>
              </a:p>
            </p:txBody>
          </p:sp>
        </mc:Choice>
        <mc:Fallback xmlns="">
          <p:sp>
            <p:nvSpPr>
              <p:cNvPr id="93" name="TextBox 92"/>
              <p:cNvSpPr txBox="1">
                <a:spLocks noRot="1" noChangeAspect="1" noMove="1" noResize="1" noEditPoints="1" noAdjustHandles="1" noChangeArrowheads="1" noChangeShapeType="1" noTextEdit="1"/>
              </p:cNvSpPr>
              <p:nvPr/>
            </p:nvSpPr>
            <p:spPr>
              <a:xfrm>
                <a:off x="9508475" y="5681087"/>
                <a:ext cx="2491067" cy="895951"/>
              </a:xfrm>
              <a:prstGeom prst="rect">
                <a:avLst/>
              </a:prstGeom>
              <a:blipFill>
                <a:blip r:embed="rId9"/>
                <a:stretch>
                  <a:fillRect l="-2206" t="-4082"/>
                </a:stretch>
              </a:blipFill>
            </p:spPr>
            <p:txBody>
              <a:bodyPr/>
              <a:lstStyle/>
              <a:p>
                <a:r>
                  <a:rPr lang="en-US">
                    <a:noFill/>
                  </a:rPr>
                  <a:t> </a:t>
                </a:r>
              </a:p>
            </p:txBody>
          </p:sp>
        </mc:Fallback>
      </mc:AlternateContent>
    </p:spTree>
    <p:extLst>
      <p:ext uri="{BB962C8B-B14F-4D97-AF65-F5344CB8AC3E}">
        <p14:creationId xmlns:p14="http://schemas.microsoft.com/office/powerpoint/2010/main" val="605376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9602680" y="3382431"/>
            <a:ext cx="1019457" cy="1603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Stepper motor drive</a:t>
            </a:r>
            <a:endParaRPr lang="en-US" dirty="0"/>
          </a:p>
        </p:txBody>
      </p:sp>
      <p:grpSp>
        <p:nvGrpSpPr>
          <p:cNvPr id="9" name="Group 8"/>
          <p:cNvGrpSpPr/>
          <p:nvPr/>
        </p:nvGrpSpPr>
        <p:grpSpPr>
          <a:xfrm>
            <a:off x="1257300" y="2506980"/>
            <a:ext cx="815340" cy="754380"/>
            <a:chOff x="1257300" y="2506980"/>
            <a:chExt cx="1539240" cy="754380"/>
          </a:xfrm>
        </p:grpSpPr>
        <p:cxnSp>
          <p:nvCxnSpPr>
            <p:cNvPr id="5" name="Elbow Connector 4"/>
            <p:cNvCxnSpPr/>
            <p:nvPr/>
          </p:nvCxnSpPr>
          <p:spPr>
            <a:xfrm flipV="1">
              <a:off x="1257300" y="2506980"/>
              <a:ext cx="769620" cy="754380"/>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Elbow Connector 5"/>
            <p:cNvCxnSpPr/>
            <p:nvPr/>
          </p:nvCxnSpPr>
          <p:spPr>
            <a:xfrm flipH="1" flipV="1">
              <a:off x="2026920" y="2506980"/>
              <a:ext cx="769620" cy="754380"/>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p:cNvGrpSpPr/>
          <p:nvPr/>
        </p:nvGrpSpPr>
        <p:grpSpPr>
          <a:xfrm>
            <a:off x="2072640" y="2506980"/>
            <a:ext cx="815340" cy="754380"/>
            <a:chOff x="1257300" y="2506980"/>
            <a:chExt cx="1539240" cy="754380"/>
          </a:xfrm>
        </p:grpSpPr>
        <p:cxnSp>
          <p:nvCxnSpPr>
            <p:cNvPr id="11" name="Elbow Connector 10"/>
            <p:cNvCxnSpPr/>
            <p:nvPr/>
          </p:nvCxnSpPr>
          <p:spPr>
            <a:xfrm flipV="1">
              <a:off x="1257300" y="2506980"/>
              <a:ext cx="769620" cy="754380"/>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Elbow Connector 11"/>
            <p:cNvCxnSpPr/>
            <p:nvPr/>
          </p:nvCxnSpPr>
          <p:spPr>
            <a:xfrm flipH="1" flipV="1">
              <a:off x="2026920" y="2506980"/>
              <a:ext cx="769620" cy="754380"/>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3" name="Group 12"/>
          <p:cNvGrpSpPr/>
          <p:nvPr/>
        </p:nvGrpSpPr>
        <p:grpSpPr>
          <a:xfrm>
            <a:off x="2887980" y="2506980"/>
            <a:ext cx="815340" cy="754380"/>
            <a:chOff x="1257300" y="2506980"/>
            <a:chExt cx="1539240" cy="754380"/>
          </a:xfrm>
        </p:grpSpPr>
        <p:cxnSp>
          <p:nvCxnSpPr>
            <p:cNvPr id="14" name="Elbow Connector 13"/>
            <p:cNvCxnSpPr/>
            <p:nvPr/>
          </p:nvCxnSpPr>
          <p:spPr>
            <a:xfrm flipV="1">
              <a:off x="1257300" y="2506980"/>
              <a:ext cx="769620" cy="754380"/>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Elbow Connector 14"/>
            <p:cNvCxnSpPr/>
            <p:nvPr/>
          </p:nvCxnSpPr>
          <p:spPr>
            <a:xfrm flipH="1" flipV="1">
              <a:off x="2026920" y="2506980"/>
              <a:ext cx="769620" cy="754380"/>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6" name="Group 15"/>
          <p:cNvGrpSpPr/>
          <p:nvPr/>
        </p:nvGrpSpPr>
        <p:grpSpPr>
          <a:xfrm>
            <a:off x="3703320" y="2506980"/>
            <a:ext cx="815340" cy="754380"/>
            <a:chOff x="1257300" y="2506980"/>
            <a:chExt cx="1539240" cy="754380"/>
          </a:xfrm>
        </p:grpSpPr>
        <p:cxnSp>
          <p:nvCxnSpPr>
            <p:cNvPr id="17" name="Elbow Connector 16"/>
            <p:cNvCxnSpPr/>
            <p:nvPr/>
          </p:nvCxnSpPr>
          <p:spPr>
            <a:xfrm flipV="1">
              <a:off x="1257300" y="2506980"/>
              <a:ext cx="769620" cy="754380"/>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Elbow Connector 17"/>
            <p:cNvCxnSpPr/>
            <p:nvPr/>
          </p:nvCxnSpPr>
          <p:spPr>
            <a:xfrm flipH="1" flipV="1">
              <a:off x="2026920" y="2506980"/>
              <a:ext cx="769620" cy="754380"/>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20" name="Elbow Connector 19"/>
          <p:cNvCxnSpPr/>
          <p:nvPr/>
        </p:nvCxnSpPr>
        <p:spPr>
          <a:xfrm flipV="1">
            <a:off x="1257300" y="3558540"/>
            <a:ext cx="407670" cy="754380"/>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Elbow Connector 20"/>
          <p:cNvCxnSpPr/>
          <p:nvPr/>
        </p:nvCxnSpPr>
        <p:spPr>
          <a:xfrm flipH="1" flipV="1">
            <a:off x="1664970" y="3558540"/>
            <a:ext cx="407670" cy="754380"/>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a:off x="2040890" y="4312920"/>
            <a:ext cx="2446020"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4933950" y="2390775"/>
            <a:ext cx="4010025" cy="21431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443537" y="2809874"/>
            <a:ext cx="1304925" cy="13049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Logic</a:t>
            </a:r>
            <a:endParaRPr lang="en-US" dirty="0">
              <a:solidFill>
                <a:sysClr val="windowText" lastClr="000000"/>
              </a:solidFill>
            </a:endParaRPr>
          </a:p>
        </p:txBody>
      </p:sp>
      <p:sp>
        <p:nvSpPr>
          <p:cNvPr id="26" name="Rectangle 25"/>
          <p:cNvSpPr/>
          <p:nvPr/>
        </p:nvSpPr>
        <p:spPr>
          <a:xfrm>
            <a:off x="7074693" y="2809873"/>
            <a:ext cx="1304925" cy="13049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Power section</a:t>
            </a:r>
            <a:endParaRPr lang="en-US" dirty="0">
              <a:solidFill>
                <a:sysClr val="windowText" lastClr="000000"/>
              </a:solidFill>
            </a:endParaRPr>
          </a:p>
        </p:txBody>
      </p:sp>
      <p:sp>
        <p:nvSpPr>
          <p:cNvPr id="27" name="TextBox 26"/>
          <p:cNvSpPr txBox="1"/>
          <p:nvPr/>
        </p:nvSpPr>
        <p:spPr>
          <a:xfrm>
            <a:off x="1313591" y="2192328"/>
            <a:ext cx="1595693" cy="369332"/>
          </a:xfrm>
          <a:prstGeom prst="rect">
            <a:avLst/>
          </a:prstGeom>
          <a:noFill/>
        </p:spPr>
        <p:txBody>
          <a:bodyPr wrap="none" rtlCol="0">
            <a:spAutoFit/>
          </a:bodyPr>
          <a:lstStyle/>
          <a:p>
            <a:r>
              <a:rPr lang="en-US" dirty="0" smtClean="0"/>
              <a:t>Step command</a:t>
            </a:r>
            <a:endParaRPr lang="en-US" dirty="0"/>
          </a:p>
        </p:txBody>
      </p:sp>
      <p:sp>
        <p:nvSpPr>
          <p:cNvPr id="28" name="TextBox 27"/>
          <p:cNvSpPr txBox="1"/>
          <p:nvPr/>
        </p:nvSpPr>
        <p:spPr>
          <a:xfrm>
            <a:off x="1313591" y="3242379"/>
            <a:ext cx="2037609" cy="369332"/>
          </a:xfrm>
          <a:prstGeom prst="rect">
            <a:avLst/>
          </a:prstGeom>
          <a:noFill/>
        </p:spPr>
        <p:txBody>
          <a:bodyPr wrap="none" rtlCol="0">
            <a:spAutoFit/>
          </a:bodyPr>
          <a:lstStyle/>
          <a:p>
            <a:r>
              <a:rPr lang="en-US" dirty="0" smtClean="0"/>
              <a:t>Direction command</a:t>
            </a:r>
            <a:endParaRPr lang="en-US" dirty="0"/>
          </a:p>
        </p:txBody>
      </p:sp>
      <p:sp>
        <p:nvSpPr>
          <p:cNvPr id="29" name="Oval 28"/>
          <p:cNvSpPr/>
          <p:nvPr/>
        </p:nvSpPr>
        <p:spPr>
          <a:xfrm>
            <a:off x="9236391" y="2993228"/>
            <a:ext cx="938214" cy="93821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M</a:t>
            </a:r>
            <a:endParaRPr lang="en-US" dirty="0">
              <a:solidFill>
                <a:sysClr val="windowText" lastClr="000000"/>
              </a:solidFill>
            </a:endParaRPr>
          </a:p>
        </p:txBody>
      </p:sp>
      <p:sp>
        <p:nvSpPr>
          <p:cNvPr id="34" name="Freeform 33"/>
          <p:cNvSpPr/>
          <p:nvPr/>
        </p:nvSpPr>
        <p:spPr>
          <a:xfrm>
            <a:off x="9484835" y="3503335"/>
            <a:ext cx="441325" cy="177800"/>
          </a:xfrm>
          <a:custGeom>
            <a:avLst/>
            <a:gdLst>
              <a:gd name="connsiteX0" fmla="*/ 0 w 441325"/>
              <a:gd name="connsiteY0" fmla="*/ 177800 h 177800"/>
              <a:gd name="connsiteX1" fmla="*/ 0 w 441325"/>
              <a:gd name="connsiteY1" fmla="*/ 92075 h 177800"/>
              <a:gd name="connsiteX2" fmla="*/ 441325 w 441325"/>
              <a:gd name="connsiteY2" fmla="*/ 92075 h 177800"/>
              <a:gd name="connsiteX3" fmla="*/ 441325 w 441325"/>
              <a:gd name="connsiteY3" fmla="*/ 0 h 177800"/>
            </a:gdLst>
            <a:ahLst/>
            <a:cxnLst>
              <a:cxn ang="0">
                <a:pos x="connsiteX0" y="connsiteY0"/>
              </a:cxn>
              <a:cxn ang="0">
                <a:pos x="connsiteX1" y="connsiteY1"/>
              </a:cxn>
              <a:cxn ang="0">
                <a:pos x="connsiteX2" y="connsiteY2"/>
              </a:cxn>
              <a:cxn ang="0">
                <a:pos x="connsiteX3" y="connsiteY3"/>
              </a:cxn>
            </a:cxnLst>
            <a:rect l="l" t="t" r="r" b="b"/>
            <a:pathLst>
              <a:path w="441325" h="177800">
                <a:moveTo>
                  <a:pt x="0" y="177800"/>
                </a:moveTo>
                <a:lnTo>
                  <a:pt x="0" y="92075"/>
                </a:lnTo>
                <a:lnTo>
                  <a:pt x="441325" y="92075"/>
                </a:lnTo>
                <a:lnTo>
                  <a:pt x="441325"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4404360" y="2993228"/>
            <a:ext cx="1039177"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a:xfrm>
            <a:off x="4314825" y="3884290"/>
            <a:ext cx="1039177"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a:off x="6748462" y="3503335"/>
            <a:ext cx="326231"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a:endCxn id="29" idx="2"/>
          </p:cNvCxnSpPr>
          <p:nvPr/>
        </p:nvCxnSpPr>
        <p:spPr>
          <a:xfrm>
            <a:off x="8379618" y="3462335"/>
            <a:ext cx="856773"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grpSp>
        <p:nvGrpSpPr>
          <p:cNvPr id="67" name="Group 66"/>
          <p:cNvGrpSpPr/>
          <p:nvPr/>
        </p:nvGrpSpPr>
        <p:grpSpPr>
          <a:xfrm>
            <a:off x="9484835" y="2154372"/>
            <a:ext cx="2516068" cy="2506394"/>
            <a:chOff x="9673884" y="2339039"/>
            <a:chExt cx="2516068" cy="2506394"/>
          </a:xfrm>
        </p:grpSpPr>
        <p:sp>
          <p:nvSpPr>
            <p:cNvPr id="51" name="Arc 50"/>
            <p:cNvSpPr/>
            <p:nvPr/>
          </p:nvSpPr>
          <p:spPr>
            <a:xfrm>
              <a:off x="9673884" y="2339039"/>
              <a:ext cx="2506392" cy="2506392"/>
            </a:xfrm>
            <a:prstGeom prst="arc">
              <a:avLst>
                <a:gd name="adj1" fmla="val 16200000"/>
                <a:gd name="adj2" fmla="val 17160496"/>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4" name="Arc 53"/>
            <p:cNvSpPr/>
            <p:nvPr/>
          </p:nvSpPr>
          <p:spPr>
            <a:xfrm rot="842791">
              <a:off x="9673884" y="2339039"/>
              <a:ext cx="2506392" cy="2506392"/>
            </a:xfrm>
            <a:prstGeom prst="arc">
              <a:avLst>
                <a:gd name="adj1" fmla="val 16200000"/>
                <a:gd name="adj2" fmla="val 17160496"/>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8" name="Arc 57"/>
            <p:cNvSpPr/>
            <p:nvPr/>
          </p:nvSpPr>
          <p:spPr>
            <a:xfrm rot="1717269">
              <a:off x="9683560" y="2339039"/>
              <a:ext cx="2506392" cy="2506392"/>
            </a:xfrm>
            <a:prstGeom prst="arc">
              <a:avLst>
                <a:gd name="adj1" fmla="val 16200000"/>
                <a:gd name="adj2" fmla="val 17160496"/>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2" name="Arc 61"/>
            <p:cNvSpPr/>
            <p:nvPr/>
          </p:nvSpPr>
          <p:spPr>
            <a:xfrm rot="2700000">
              <a:off x="9683560" y="2339041"/>
              <a:ext cx="2506392" cy="2506392"/>
            </a:xfrm>
            <a:prstGeom prst="arc">
              <a:avLst>
                <a:gd name="adj1" fmla="val 16200000"/>
                <a:gd name="adj2" fmla="val 17160496"/>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66" name="Group 65"/>
            <p:cNvGrpSpPr/>
            <p:nvPr/>
          </p:nvGrpSpPr>
          <p:grpSpPr>
            <a:xfrm>
              <a:off x="10917982" y="2339039"/>
              <a:ext cx="1114931" cy="1366470"/>
              <a:chOff x="10917982" y="2339039"/>
              <a:chExt cx="1114931" cy="1366470"/>
            </a:xfrm>
          </p:grpSpPr>
          <p:cxnSp>
            <p:nvCxnSpPr>
              <p:cNvPr id="45" name="Straight Connector 44"/>
              <p:cNvCxnSpPr/>
              <p:nvPr/>
            </p:nvCxnSpPr>
            <p:spPr>
              <a:xfrm flipV="1">
                <a:off x="10927080" y="2339039"/>
                <a:ext cx="0" cy="1308378"/>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flipV="1">
                <a:off x="10927080" y="2390775"/>
                <a:ext cx="335280" cy="1256642"/>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rot="842791" flipV="1">
                <a:off x="11074565" y="2448867"/>
                <a:ext cx="335280" cy="1256642"/>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flipV="1">
                <a:off x="10927078" y="2697480"/>
                <a:ext cx="896945" cy="948554"/>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p:cNvCxnSpPr>
                <a:endCxn id="62" idx="2"/>
              </p:cNvCxnSpPr>
              <p:nvPr/>
            </p:nvCxnSpPr>
            <p:spPr>
              <a:xfrm flipV="1">
                <a:off x="10917982" y="2984834"/>
                <a:ext cx="1114931" cy="659817"/>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69" name="TextBox 68"/>
          <p:cNvSpPr txBox="1"/>
          <p:nvPr/>
        </p:nvSpPr>
        <p:spPr>
          <a:xfrm>
            <a:off x="10747707" y="1635283"/>
            <a:ext cx="301686" cy="369332"/>
          </a:xfrm>
          <a:prstGeom prst="rect">
            <a:avLst/>
          </a:prstGeom>
          <a:noFill/>
        </p:spPr>
        <p:txBody>
          <a:bodyPr wrap="none" rtlCol="0">
            <a:spAutoFit/>
          </a:bodyPr>
          <a:lstStyle/>
          <a:p>
            <a:r>
              <a:rPr lang="en-US" dirty="0" smtClean="0"/>
              <a:t>1</a:t>
            </a:r>
            <a:endParaRPr lang="en-US" dirty="0"/>
          </a:p>
        </p:txBody>
      </p:sp>
      <p:sp>
        <p:nvSpPr>
          <p:cNvPr id="70" name="TextBox 69"/>
          <p:cNvSpPr txBox="1"/>
          <p:nvPr/>
        </p:nvSpPr>
        <p:spPr>
          <a:xfrm>
            <a:off x="11121315" y="1818293"/>
            <a:ext cx="301686" cy="369332"/>
          </a:xfrm>
          <a:prstGeom prst="rect">
            <a:avLst/>
          </a:prstGeom>
          <a:noFill/>
        </p:spPr>
        <p:txBody>
          <a:bodyPr wrap="none" rtlCol="0">
            <a:spAutoFit/>
          </a:bodyPr>
          <a:lstStyle/>
          <a:p>
            <a:r>
              <a:rPr lang="en-US" dirty="0" smtClean="0"/>
              <a:t>2</a:t>
            </a:r>
            <a:endParaRPr lang="en-US" dirty="0"/>
          </a:p>
        </p:txBody>
      </p:sp>
      <p:sp>
        <p:nvSpPr>
          <p:cNvPr id="71" name="TextBox 70"/>
          <p:cNvSpPr txBox="1"/>
          <p:nvPr/>
        </p:nvSpPr>
        <p:spPr>
          <a:xfrm>
            <a:off x="11435003" y="2082448"/>
            <a:ext cx="301686" cy="369332"/>
          </a:xfrm>
          <a:prstGeom prst="rect">
            <a:avLst/>
          </a:prstGeom>
          <a:noFill/>
        </p:spPr>
        <p:txBody>
          <a:bodyPr wrap="none" rtlCol="0">
            <a:spAutoFit/>
          </a:bodyPr>
          <a:lstStyle/>
          <a:p>
            <a:r>
              <a:rPr lang="en-US" dirty="0" smtClean="0"/>
              <a:t>3</a:t>
            </a:r>
          </a:p>
        </p:txBody>
      </p:sp>
      <p:sp>
        <p:nvSpPr>
          <p:cNvPr id="72" name="TextBox 71"/>
          <p:cNvSpPr txBox="1"/>
          <p:nvPr/>
        </p:nvSpPr>
        <p:spPr>
          <a:xfrm>
            <a:off x="11722901" y="2334195"/>
            <a:ext cx="301686" cy="369332"/>
          </a:xfrm>
          <a:prstGeom prst="rect">
            <a:avLst/>
          </a:prstGeom>
          <a:noFill/>
        </p:spPr>
        <p:txBody>
          <a:bodyPr wrap="none" rtlCol="0">
            <a:spAutoFit/>
          </a:bodyPr>
          <a:lstStyle/>
          <a:p>
            <a:r>
              <a:rPr lang="en-US" dirty="0" smtClean="0"/>
              <a:t>4</a:t>
            </a:r>
          </a:p>
        </p:txBody>
      </p:sp>
      <p:sp>
        <p:nvSpPr>
          <p:cNvPr id="73" name="Arc 72"/>
          <p:cNvSpPr/>
          <p:nvPr/>
        </p:nvSpPr>
        <p:spPr>
          <a:xfrm>
            <a:off x="9418320" y="2130597"/>
            <a:ext cx="2658774" cy="2658774"/>
          </a:xfrm>
          <a:prstGeom prst="arc">
            <a:avLst>
              <a:gd name="adj1" fmla="val 13822351"/>
              <a:gd name="adj2" fmla="val 15875040"/>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 name="TextBox 73"/>
              <p:cNvSpPr txBox="1"/>
              <p:nvPr/>
            </p:nvSpPr>
            <p:spPr>
              <a:xfrm>
                <a:off x="9925928" y="1918218"/>
                <a:ext cx="3824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p>
            </p:txBody>
          </p:sp>
        </mc:Choice>
        <mc:Fallback xmlns="">
          <p:sp>
            <p:nvSpPr>
              <p:cNvPr id="74" name="TextBox 73"/>
              <p:cNvSpPr txBox="1">
                <a:spLocks noRot="1" noChangeAspect="1" noMove="1" noResize="1" noEditPoints="1" noAdjustHandles="1" noChangeArrowheads="1" noChangeShapeType="1" noTextEdit="1"/>
              </p:cNvSpPr>
              <p:nvPr/>
            </p:nvSpPr>
            <p:spPr>
              <a:xfrm>
                <a:off x="9925928" y="1918218"/>
                <a:ext cx="382412" cy="369332"/>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95163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Driving</a:t>
            </a:r>
            <a:endParaRPr lang="en-US" dirty="0"/>
          </a:p>
        </p:txBody>
      </p:sp>
      <p:sp>
        <p:nvSpPr>
          <p:cNvPr id="3" name="Content Placeholder 2"/>
          <p:cNvSpPr>
            <a:spLocks noGrp="1"/>
          </p:cNvSpPr>
          <p:nvPr>
            <p:ph idx="1"/>
          </p:nvPr>
        </p:nvSpPr>
        <p:spPr/>
        <p:txBody>
          <a:bodyPr/>
          <a:lstStyle/>
          <a:p>
            <a:r>
              <a:rPr lang="en-US" dirty="0" smtClean="0"/>
              <a:t>Wave drive a single </a:t>
            </a:r>
            <a:r>
              <a:rPr lang="en-US" dirty="0"/>
              <a:t>phase is activated at a time. It has the same number of steps as the full-step drive, but the motor will have significantly less torque than rated. It is rarely </a:t>
            </a:r>
            <a:r>
              <a:rPr lang="en-US" dirty="0" smtClean="0"/>
              <a:t>used.</a:t>
            </a:r>
          </a:p>
          <a:p>
            <a:r>
              <a:rPr lang="en-US" dirty="0"/>
              <a:t>Full-step </a:t>
            </a:r>
            <a:r>
              <a:rPr lang="en-US" dirty="0" smtClean="0"/>
              <a:t>drive - this </a:t>
            </a:r>
            <a:r>
              <a:rPr lang="en-US" dirty="0"/>
              <a:t>is the usual method for full-step driving the motor. Two phases are always on so the motor will provide its maximum rated torque. As soon as one phase is turned off, another one is turned on. Wave drive and single phase full step are both one and the same, with same number of steps but difference in torque</a:t>
            </a:r>
            <a:r>
              <a:rPr lang="en-US" dirty="0" smtClean="0"/>
              <a:t>.</a:t>
            </a:r>
          </a:p>
          <a:p>
            <a:endParaRPr lang="en-US" dirty="0"/>
          </a:p>
        </p:txBody>
      </p:sp>
    </p:spTree>
    <p:extLst>
      <p:ext uri="{BB962C8B-B14F-4D97-AF65-F5344CB8AC3E}">
        <p14:creationId xmlns:p14="http://schemas.microsoft.com/office/powerpoint/2010/main" val="983236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Driving</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Half-stepping </a:t>
            </a:r>
            <a:r>
              <a:rPr lang="en-US" b="1" dirty="0" smtClean="0"/>
              <a:t>-</a:t>
            </a:r>
            <a:r>
              <a:rPr lang="en-US" dirty="0" smtClean="0"/>
              <a:t>When </a:t>
            </a:r>
            <a:r>
              <a:rPr lang="en-US" dirty="0"/>
              <a:t>half-stepping, the drive alternates between two phases on and a single phase on. This increases the angular resolution. The motor also has less torque </a:t>
            </a:r>
            <a:r>
              <a:rPr lang="en-US" dirty="0" smtClean="0"/>
              <a:t>at </a:t>
            </a:r>
            <a:r>
              <a:rPr lang="en-US" dirty="0"/>
              <a:t>the full-step position (where only a single phase is on). </a:t>
            </a:r>
            <a:r>
              <a:rPr lang="en-US" dirty="0" smtClean="0"/>
              <a:t>The </a:t>
            </a:r>
            <a:r>
              <a:rPr lang="en-US" dirty="0"/>
              <a:t>advantage of half stepping is that the drive electronics need not change to support it. </a:t>
            </a:r>
            <a:endParaRPr lang="en-US" dirty="0" smtClean="0"/>
          </a:p>
          <a:p>
            <a:pPr marL="0" indent="0">
              <a:buNone/>
            </a:pPr>
            <a:endParaRPr lang="en-US" dirty="0" smtClean="0"/>
          </a:p>
          <a:p>
            <a:pPr marL="0" indent="0">
              <a:buNone/>
            </a:pPr>
            <a:r>
              <a:rPr lang="en-US" dirty="0" err="1" smtClean="0"/>
              <a:t>Microstepping</a:t>
            </a:r>
            <a:r>
              <a:rPr lang="en-US" dirty="0" smtClean="0"/>
              <a:t> – (often </a:t>
            </a:r>
            <a:r>
              <a:rPr lang="en-US" dirty="0"/>
              <a:t>sine–cosine </a:t>
            </a:r>
            <a:r>
              <a:rPr lang="en-US" dirty="0" err="1" smtClean="0"/>
              <a:t>microstepping</a:t>
            </a:r>
            <a:r>
              <a:rPr lang="en-US" dirty="0" smtClean="0"/>
              <a:t>) winding </a:t>
            </a:r>
            <a:r>
              <a:rPr lang="en-US" dirty="0"/>
              <a:t>current approximates a sinusoidal AC waveform. The common way to achieve sine-cosine current is with chopper-drive circuits. Sine–cosine </a:t>
            </a:r>
            <a:r>
              <a:rPr lang="en-US" dirty="0" err="1"/>
              <a:t>microstepping</a:t>
            </a:r>
            <a:r>
              <a:rPr lang="en-US" dirty="0"/>
              <a:t> is the most common form, but other waveforms can be </a:t>
            </a:r>
            <a:r>
              <a:rPr lang="en-US" dirty="0" smtClean="0"/>
              <a:t>used. As </a:t>
            </a:r>
            <a:r>
              <a:rPr lang="en-US" dirty="0"/>
              <a:t>the </a:t>
            </a:r>
            <a:r>
              <a:rPr lang="en-US" dirty="0" err="1"/>
              <a:t>microsteps</a:t>
            </a:r>
            <a:r>
              <a:rPr lang="en-US" dirty="0"/>
              <a:t> become smaller, motor operation becomes more smooth, thereby greatly reducing resonance in any parts the motor may be connected to, as well as the motor itself. Resolution will be limited by the mechanical </a:t>
            </a:r>
            <a:r>
              <a:rPr lang="en-US" dirty="0" err="1"/>
              <a:t>stiction</a:t>
            </a:r>
            <a:r>
              <a:rPr lang="en-US" dirty="0"/>
              <a:t>, backlash, and other sources of error between the motor and the end device. </a:t>
            </a:r>
          </a:p>
        </p:txBody>
      </p:sp>
    </p:spTree>
    <p:extLst>
      <p:ext uri="{BB962C8B-B14F-4D97-AF65-F5344CB8AC3E}">
        <p14:creationId xmlns:p14="http://schemas.microsoft.com/office/powerpoint/2010/main" val="18105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step mode</a:t>
            </a:r>
            <a:endParaRPr lang="en-US" dirty="0"/>
          </a:p>
        </p:txBody>
      </p:sp>
      <p:pic>
        <p:nvPicPr>
          <p:cNvPr id="4"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74" y="1955432"/>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2043159" y="2773050"/>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 name="Group 5"/>
          <p:cNvGrpSpPr/>
          <p:nvPr/>
        </p:nvGrpSpPr>
        <p:grpSpPr>
          <a:xfrm rot="18551559">
            <a:off x="2193333" y="2832666"/>
            <a:ext cx="181129" cy="362253"/>
            <a:chOff x="6754483" y="560717"/>
            <a:chExt cx="146649" cy="293298"/>
          </a:xfrm>
        </p:grpSpPr>
        <p:sp>
          <p:nvSpPr>
            <p:cNvPr id="7" name="Rectangle 6"/>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 name="Group 8"/>
          <p:cNvGrpSpPr/>
          <p:nvPr/>
        </p:nvGrpSpPr>
        <p:grpSpPr>
          <a:xfrm rot="5400000">
            <a:off x="1631085" y="2830286"/>
            <a:ext cx="181129" cy="362253"/>
            <a:chOff x="1784929" y="2430424"/>
            <a:chExt cx="181129" cy="362253"/>
          </a:xfrm>
        </p:grpSpPr>
        <p:sp>
          <p:nvSpPr>
            <p:cNvPr id="10" name="Rectangle 9"/>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392" y="1900767"/>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p:cNvSpPr/>
          <p:nvPr/>
        </p:nvSpPr>
        <p:spPr>
          <a:xfrm>
            <a:off x="4921777" y="2718385"/>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 name="Group 13"/>
          <p:cNvGrpSpPr/>
          <p:nvPr/>
        </p:nvGrpSpPr>
        <p:grpSpPr>
          <a:xfrm rot="5400000">
            <a:off x="5071951" y="2778001"/>
            <a:ext cx="181129" cy="362253"/>
            <a:chOff x="6754483" y="560717"/>
            <a:chExt cx="146649" cy="293298"/>
          </a:xfrm>
        </p:grpSpPr>
        <p:sp>
          <p:nvSpPr>
            <p:cNvPr id="15" name="Rectangle 14"/>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p:cNvGrpSpPr/>
          <p:nvPr/>
        </p:nvGrpSpPr>
        <p:grpSpPr>
          <a:xfrm rot="5400000">
            <a:off x="4545027" y="2775436"/>
            <a:ext cx="181129" cy="362253"/>
            <a:chOff x="2468503" y="2582905"/>
            <a:chExt cx="181129" cy="362253"/>
          </a:xfrm>
        </p:grpSpPr>
        <p:sp>
          <p:nvSpPr>
            <p:cNvPr id="18" name="Rectangle 17"/>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74" y="4299591"/>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21" name="Oval 20"/>
          <p:cNvSpPr/>
          <p:nvPr/>
        </p:nvSpPr>
        <p:spPr>
          <a:xfrm>
            <a:off x="2043159" y="5117209"/>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oup 21"/>
          <p:cNvGrpSpPr/>
          <p:nvPr/>
        </p:nvGrpSpPr>
        <p:grpSpPr>
          <a:xfrm rot="5400000">
            <a:off x="2193333" y="5176825"/>
            <a:ext cx="181129" cy="362253"/>
            <a:chOff x="6754483" y="560717"/>
            <a:chExt cx="146649" cy="293298"/>
          </a:xfrm>
        </p:grpSpPr>
        <p:sp>
          <p:nvSpPr>
            <p:cNvPr id="23" name="Rectangle 22"/>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 name="Group 24"/>
          <p:cNvGrpSpPr/>
          <p:nvPr/>
        </p:nvGrpSpPr>
        <p:grpSpPr>
          <a:xfrm rot="10800000">
            <a:off x="2193335" y="4613727"/>
            <a:ext cx="181129" cy="362253"/>
            <a:chOff x="1784929" y="2430424"/>
            <a:chExt cx="181129" cy="362253"/>
          </a:xfrm>
        </p:grpSpPr>
        <p:sp>
          <p:nvSpPr>
            <p:cNvPr id="26" name="Rectangle 25"/>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8"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392" y="4244926"/>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p:cNvSpPr/>
          <p:nvPr/>
        </p:nvSpPr>
        <p:spPr>
          <a:xfrm>
            <a:off x="4921777" y="5062544"/>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0" name="Group 29"/>
          <p:cNvGrpSpPr/>
          <p:nvPr/>
        </p:nvGrpSpPr>
        <p:grpSpPr>
          <a:xfrm rot="10800000">
            <a:off x="5071951" y="5122160"/>
            <a:ext cx="181129" cy="362253"/>
            <a:chOff x="6754483" y="560717"/>
            <a:chExt cx="146649" cy="293298"/>
          </a:xfrm>
        </p:grpSpPr>
        <p:sp>
          <p:nvSpPr>
            <p:cNvPr id="31" name="Rectangle 30"/>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31"/>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3" name="Group 32"/>
          <p:cNvGrpSpPr/>
          <p:nvPr/>
        </p:nvGrpSpPr>
        <p:grpSpPr>
          <a:xfrm rot="10800000">
            <a:off x="5071953" y="4554682"/>
            <a:ext cx="181129" cy="362253"/>
            <a:chOff x="2468503" y="2582905"/>
            <a:chExt cx="181129" cy="362253"/>
          </a:xfrm>
        </p:grpSpPr>
        <p:sp>
          <p:nvSpPr>
            <p:cNvPr id="34" name="Rectangle 33"/>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34"/>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6"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0010" y="1957662"/>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37" name="Oval 36"/>
          <p:cNvSpPr/>
          <p:nvPr/>
        </p:nvSpPr>
        <p:spPr>
          <a:xfrm>
            <a:off x="7800395" y="2775280"/>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37"/>
          <p:cNvGrpSpPr/>
          <p:nvPr/>
        </p:nvGrpSpPr>
        <p:grpSpPr>
          <a:xfrm rot="10800000">
            <a:off x="7950569" y="2834896"/>
            <a:ext cx="181129" cy="362253"/>
            <a:chOff x="6754483" y="560717"/>
            <a:chExt cx="146649" cy="293298"/>
          </a:xfrm>
        </p:grpSpPr>
        <p:sp>
          <p:nvSpPr>
            <p:cNvPr id="39" name="Rectangle 38"/>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1" name="Group 40"/>
          <p:cNvGrpSpPr/>
          <p:nvPr/>
        </p:nvGrpSpPr>
        <p:grpSpPr>
          <a:xfrm rot="16200000">
            <a:off x="8526059" y="2830286"/>
            <a:ext cx="181129" cy="362253"/>
            <a:chOff x="1784929" y="2430424"/>
            <a:chExt cx="181129" cy="362253"/>
          </a:xfrm>
        </p:grpSpPr>
        <p:sp>
          <p:nvSpPr>
            <p:cNvPr id="42" name="Rectangle 41"/>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4"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28" y="1902997"/>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45" name="Oval 44"/>
          <p:cNvSpPr/>
          <p:nvPr/>
        </p:nvSpPr>
        <p:spPr>
          <a:xfrm>
            <a:off x="10679013" y="2720615"/>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 name="Group 45"/>
          <p:cNvGrpSpPr/>
          <p:nvPr/>
        </p:nvGrpSpPr>
        <p:grpSpPr>
          <a:xfrm rot="16200000">
            <a:off x="10829187" y="2780231"/>
            <a:ext cx="181129" cy="362253"/>
            <a:chOff x="6754483" y="560717"/>
            <a:chExt cx="146649" cy="293298"/>
          </a:xfrm>
        </p:grpSpPr>
        <p:sp>
          <p:nvSpPr>
            <p:cNvPr id="47" name="Rectangle 46"/>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9" name="Group 48"/>
          <p:cNvGrpSpPr/>
          <p:nvPr/>
        </p:nvGrpSpPr>
        <p:grpSpPr>
          <a:xfrm rot="16200000">
            <a:off x="11383838" y="2775436"/>
            <a:ext cx="181129" cy="362253"/>
            <a:chOff x="2468503" y="2582905"/>
            <a:chExt cx="181129" cy="362253"/>
          </a:xfrm>
        </p:grpSpPr>
        <p:sp>
          <p:nvSpPr>
            <p:cNvPr id="50" name="Rectangle 49"/>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2"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0010" y="4298197"/>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53" name="Oval 52"/>
          <p:cNvSpPr/>
          <p:nvPr/>
        </p:nvSpPr>
        <p:spPr>
          <a:xfrm rot="5400000">
            <a:off x="7800395" y="5115815"/>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4" name="Group 53"/>
          <p:cNvGrpSpPr/>
          <p:nvPr/>
        </p:nvGrpSpPr>
        <p:grpSpPr>
          <a:xfrm rot="16200000">
            <a:off x="7950569" y="5175431"/>
            <a:ext cx="181129" cy="362253"/>
            <a:chOff x="6754483" y="560717"/>
            <a:chExt cx="146649" cy="293298"/>
          </a:xfrm>
        </p:grpSpPr>
        <p:sp>
          <p:nvSpPr>
            <p:cNvPr id="55" name="Rectangle 54"/>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7" name="Group 56"/>
          <p:cNvGrpSpPr/>
          <p:nvPr/>
        </p:nvGrpSpPr>
        <p:grpSpPr>
          <a:xfrm>
            <a:off x="7950571" y="5704809"/>
            <a:ext cx="181129" cy="362253"/>
            <a:chOff x="1784929" y="2430424"/>
            <a:chExt cx="181129" cy="362253"/>
          </a:xfrm>
        </p:grpSpPr>
        <p:sp>
          <p:nvSpPr>
            <p:cNvPr id="58" name="Rectangle 57"/>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58"/>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60"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28" y="4243532"/>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61" name="Oval 60"/>
          <p:cNvSpPr/>
          <p:nvPr/>
        </p:nvSpPr>
        <p:spPr>
          <a:xfrm>
            <a:off x="10679013" y="5061150"/>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2" name="Group 61"/>
          <p:cNvGrpSpPr/>
          <p:nvPr/>
        </p:nvGrpSpPr>
        <p:grpSpPr>
          <a:xfrm>
            <a:off x="10829187" y="5120766"/>
            <a:ext cx="181129" cy="362253"/>
            <a:chOff x="6754483" y="560717"/>
            <a:chExt cx="146649" cy="293298"/>
          </a:xfrm>
        </p:grpSpPr>
        <p:sp>
          <p:nvSpPr>
            <p:cNvPr id="63" name="Rectangle 62"/>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5" name="Group 64"/>
          <p:cNvGrpSpPr/>
          <p:nvPr/>
        </p:nvGrpSpPr>
        <p:grpSpPr>
          <a:xfrm>
            <a:off x="10843419" y="5670708"/>
            <a:ext cx="181129" cy="362253"/>
            <a:chOff x="2468503" y="2582905"/>
            <a:chExt cx="181129" cy="362253"/>
          </a:xfrm>
        </p:grpSpPr>
        <p:sp>
          <p:nvSpPr>
            <p:cNvPr id="66" name="Rectangle 65"/>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Rectangle 66"/>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8" name="Rectangle 67"/>
          <p:cNvSpPr/>
          <p:nvPr/>
        </p:nvSpPr>
        <p:spPr>
          <a:xfrm>
            <a:off x="364145" y="1900767"/>
            <a:ext cx="5804827" cy="23664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Rectangle 68"/>
          <p:cNvSpPr/>
          <p:nvPr/>
        </p:nvSpPr>
        <p:spPr>
          <a:xfrm>
            <a:off x="364144" y="4271562"/>
            <a:ext cx="5804827" cy="23664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69"/>
          <p:cNvSpPr/>
          <p:nvPr/>
        </p:nvSpPr>
        <p:spPr>
          <a:xfrm>
            <a:off x="6168971" y="1902949"/>
            <a:ext cx="5804827" cy="23664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70"/>
          <p:cNvSpPr/>
          <p:nvPr/>
        </p:nvSpPr>
        <p:spPr>
          <a:xfrm>
            <a:off x="6168971" y="4271562"/>
            <a:ext cx="5804827" cy="2368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TextBox 71"/>
          <p:cNvSpPr txBox="1"/>
          <p:nvPr/>
        </p:nvSpPr>
        <p:spPr>
          <a:xfrm>
            <a:off x="411736" y="1902949"/>
            <a:ext cx="301686" cy="369332"/>
          </a:xfrm>
          <a:prstGeom prst="rect">
            <a:avLst/>
          </a:prstGeom>
          <a:noFill/>
        </p:spPr>
        <p:txBody>
          <a:bodyPr wrap="none" rtlCol="0">
            <a:spAutoFit/>
          </a:bodyPr>
          <a:lstStyle/>
          <a:p>
            <a:r>
              <a:rPr lang="en-US" dirty="0" smtClean="0"/>
              <a:t>1</a:t>
            </a:r>
            <a:endParaRPr lang="en-US" dirty="0"/>
          </a:p>
        </p:txBody>
      </p:sp>
      <p:sp>
        <p:nvSpPr>
          <p:cNvPr id="73" name="TextBox 72"/>
          <p:cNvSpPr txBox="1"/>
          <p:nvPr/>
        </p:nvSpPr>
        <p:spPr>
          <a:xfrm>
            <a:off x="384278" y="4275913"/>
            <a:ext cx="301686" cy="369332"/>
          </a:xfrm>
          <a:prstGeom prst="rect">
            <a:avLst/>
          </a:prstGeom>
          <a:noFill/>
        </p:spPr>
        <p:txBody>
          <a:bodyPr wrap="none" rtlCol="0">
            <a:spAutoFit/>
          </a:bodyPr>
          <a:lstStyle/>
          <a:p>
            <a:r>
              <a:rPr lang="en-US" dirty="0" smtClean="0"/>
              <a:t>2</a:t>
            </a:r>
            <a:endParaRPr lang="en-US" dirty="0"/>
          </a:p>
        </p:txBody>
      </p:sp>
      <p:sp>
        <p:nvSpPr>
          <p:cNvPr id="74" name="TextBox 73"/>
          <p:cNvSpPr txBox="1"/>
          <p:nvPr/>
        </p:nvSpPr>
        <p:spPr>
          <a:xfrm>
            <a:off x="6182304" y="1955432"/>
            <a:ext cx="301686" cy="369332"/>
          </a:xfrm>
          <a:prstGeom prst="rect">
            <a:avLst/>
          </a:prstGeom>
          <a:noFill/>
        </p:spPr>
        <p:txBody>
          <a:bodyPr wrap="none" rtlCol="0">
            <a:spAutoFit/>
          </a:bodyPr>
          <a:lstStyle/>
          <a:p>
            <a:r>
              <a:rPr lang="en-US" dirty="0" smtClean="0"/>
              <a:t>3</a:t>
            </a:r>
            <a:endParaRPr lang="en-US" dirty="0"/>
          </a:p>
        </p:txBody>
      </p:sp>
      <p:sp>
        <p:nvSpPr>
          <p:cNvPr id="75" name="TextBox 74"/>
          <p:cNvSpPr txBox="1"/>
          <p:nvPr/>
        </p:nvSpPr>
        <p:spPr>
          <a:xfrm>
            <a:off x="6154846" y="4328396"/>
            <a:ext cx="301686" cy="369332"/>
          </a:xfrm>
          <a:prstGeom prst="rect">
            <a:avLst/>
          </a:prstGeom>
          <a:noFill/>
        </p:spPr>
        <p:txBody>
          <a:bodyPr wrap="none" rtlCol="0">
            <a:spAutoFit/>
          </a:bodyPr>
          <a:lstStyle/>
          <a:p>
            <a:r>
              <a:rPr lang="en-US" dirty="0" smtClean="0"/>
              <a:t>4</a:t>
            </a:r>
            <a:endParaRPr lang="en-US" dirty="0"/>
          </a:p>
        </p:txBody>
      </p:sp>
      <p:grpSp>
        <p:nvGrpSpPr>
          <p:cNvPr id="82" name="Group 81"/>
          <p:cNvGrpSpPr/>
          <p:nvPr/>
        </p:nvGrpSpPr>
        <p:grpSpPr>
          <a:xfrm>
            <a:off x="3030258" y="1928796"/>
            <a:ext cx="495603" cy="369332"/>
            <a:chOff x="1902777" y="1321357"/>
            <a:chExt cx="495603" cy="369332"/>
          </a:xfrm>
        </p:grpSpPr>
        <p:cxnSp>
          <p:nvCxnSpPr>
            <p:cNvPr id="77" name="Straight Arrow Connector 76"/>
            <p:cNvCxnSpPr/>
            <p:nvPr/>
          </p:nvCxnSpPr>
          <p:spPr>
            <a:xfrm>
              <a:off x="1902777" y="1678119"/>
              <a:ext cx="495603" cy="419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sp>
          <p:nvSpPr>
            <p:cNvPr id="80" name="TextBox 79"/>
            <p:cNvSpPr txBox="1"/>
            <p:nvPr/>
          </p:nvSpPr>
          <p:spPr>
            <a:xfrm>
              <a:off x="2019326" y="1321357"/>
              <a:ext cx="290464" cy="369332"/>
            </a:xfrm>
            <a:prstGeom prst="rect">
              <a:avLst/>
            </a:prstGeom>
            <a:noFill/>
          </p:spPr>
          <p:txBody>
            <a:bodyPr wrap="none" rtlCol="0">
              <a:spAutoFit/>
            </a:bodyPr>
            <a:lstStyle/>
            <a:p>
              <a:r>
                <a:rPr lang="en-US" dirty="0" smtClean="0"/>
                <a:t>F</a:t>
              </a:r>
              <a:endParaRPr lang="en-US" dirty="0"/>
            </a:p>
          </p:txBody>
        </p:sp>
      </p:grpSp>
      <p:grpSp>
        <p:nvGrpSpPr>
          <p:cNvPr id="83" name="Group 82"/>
          <p:cNvGrpSpPr/>
          <p:nvPr/>
        </p:nvGrpSpPr>
        <p:grpSpPr>
          <a:xfrm>
            <a:off x="3183696" y="4275913"/>
            <a:ext cx="290464" cy="569212"/>
            <a:chOff x="2019326" y="1321357"/>
            <a:chExt cx="290464" cy="569212"/>
          </a:xfrm>
        </p:grpSpPr>
        <p:cxnSp>
          <p:nvCxnSpPr>
            <p:cNvPr id="84" name="Straight Arrow Connector 83"/>
            <p:cNvCxnSpPr/>
            <p:nvPr/>
          </p:nvCxnSpPr>
          <p:spPr>
            <a:xfrm rot="16200000" flipH="1" flipV="1">
              <a:off x="1808981" y="1640673"/>
              <a:ext cx="495603" cy="419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sp>
          <p:nvSpPr>
            <p:cNvPr id="85" name="TextBox 84"/>
            <p:cNvSpPr txBox="1"/>
            <p:nvPr/>
          </p:nvSpPr>
          <p:spPr>
            <a:xfrm>
              <a:off x="2019326" y="1321357"/>
              <a:ext cx="290464" cy="369332"/>
            </a:xfrm>
            <a:prstGeom prst="rect">
              <a:avLst/>
            </a:prstGeom>
            <a:noFill/>
          </p:spPr>
          <p:txBody>
            <a:bodyPr wrap="none" rtlCol="0">
              <a:spAutoFit/>
            </a:bodyPr>
            <a:lstStyle/>
            <a:p>
              <a:r>
                <a:rPr lang="en-US" dirty="0" smtClean="0"/>
                <a:t>F</a:t>
              </a:r>
              <a:endParaRPr lang="en-US" dirty="0"/>
            </a:p>
          </p:txBody>
        </p:sp>
      </p:grpSp>
      <p:grpSp>
        <p:nvGrpSpPr>
          <p:cNvPr id="86" name="Group 85"/>
          <p:cNvGrpSpPr/>
          <p:nvPr/>
        </p:nvGrpSpPr>
        <p:grpSpPr>
          <a:xfrm>
            <a:off x="8733610" y="1846132"/>
            <a:ext cx="495603" cy="369332"/>
            <a:chOff x="1902777" y="1321357"/>
            <a:chExt cx="495603" cy="369332"/>
          </a:xfrm>
        </p:grpSpPr>
        <p:cxnSp>
          <p:nvCxnSpPr>
            <p:cNvPr id="87" name="Straight Arrow Connector 86"/>
            <p:cNvCxnSpPr/>
            <p:nvPr/>
          </p:nvCxnSpPr>
          <p:spPr>
            <a:xfrm flipH="1">
              <a:off x="1902777" y="1678119"/>
              <a:ext cx="495603" cy="419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sp>
          <p:nvSpPr>
            <p:cNvPr id="88" name="TextBox 87"/>
            <p:cNvSpPr txBox="1"/>
            <p:nvPr/>
          </p:nvSpPr>
          <p:spPr>
            <a:xfrm>
              <a:off x="2019326" y="1321357"/>
              <a:ext cx="290464" cy="369332"/>
            </a:xfrm>
            <a:prstGeom prst="rect">
              <a:avLst/>
            </a:prstGeom>
            <a:noFill/>
          </p:spPr>
          <p:txBody>
            <a:bodyPr wrap="none" rtlCol="0">
              <a:spAutoFit/>
            </a:bodyPr>
            <a:lstStyle/>
            <a:p>
              <a:r>
                <a:rPr lang="en-US" dirty="0" smtClean="0"/>
                <a:t>F</a:t>
              </a:r>
              <a:endParaRPr lang="en-US" dirty="0"/>
            </a:p>
          </p:txBody>
        </p:sp>
      </p:grpSp>
      <p:grpSp>
        <p:nvGrpSpPr>
          <p:cNvPr id="89" name="Group 88"/>
          <p:cNvGrpSpPr/>
          <p:nvPr/>
        </p:nvGrpSpPr>
        <p:grpSpPr>
          <a:xfrm>
            <a:off x="9043647" y="4329121"/>
            <a:ext cx="290464" cy="569212"/>
            <a:chOff x="2019326" y="1321357"/>
            <a:chExt cx="290464" cy="569212"/>
          </a:xfrm>
        </p:grpSpPr>
        <p:cxnSp>
          <p:nvCxnSpPr>
            <p:cNvPr id="90" name="Straight Arrow Connector 89"/>
            <p:cNvCxnSpPr/>
            <p:nvPr/>
          </p:nvCxnSpPr>
          <p:spPr>
            <a:xfrm rot="5400000" flipH="1" flipV="1">
              <a:off x="1808981" y="1640673"/>
              <a:ext cx="495603" cy="419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sp>
          <p:nvSpPr>
            <p:cNvPr id="91" name="TextBox 90"/>
            <p:cNvSpPr txBox="1"/>
            <p:nvPr/>
          </p:nvSpPr>
          <p:spPr>
            <a:xfrm>
              <a:off x="2019326" y="1321357"/>
              <a:ext cx="290464" cy="369332"/>
            </a:xfrm>
            <a:prstGeom prst="rect">
              <a:avLst/>
            </a:prstGeom>
            <a:noFill/>
          </p:spPr>
          <p:txBody>
            <a:bodyPr wrap="none" rtlCol="0">
              <a:spAutoFit/>
            </a:bodyPr>
            <a:lstStyle/>
            <a:p>
              <a:r>
                <a:rPr lang="en-US" dirty="0" smtClean="0"/>
                <a:t>F</a:t>
              </a:r>
              <a:endParaRPr lang="en-US" dirty="0"/>
            </a:p>
          </p:txBody>
        </p:sp>
      </p:grpSp>
    </p:spTree>
    <p:extLst>
      <p:ext uri="{BB962C8B-B14F-4D97-AF65-F5344CB8AC3E}">
        <p14:creationId xmlns:p14="http://schemas.microsoft.com/office/powerpoint/2010/main" val="1405464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step mode</a:t>
            </a:r>
            <a:endParaRPr lang="en-US" dirty="0"/>
          </a:p>
        </p:txBody>
      </p:sp>
      <p:pic>
        <p:nvPicPr>
          <p:cNvPr id="4"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74" y="1955432"/>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2043159" y="2773050"/>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 name="Group 5"/>
          <p:cNvGrpSpPr/>
          <p:nvPr/>
        </p:nvGrpSpPr>
        <p:grpSpPr>
          <a:xfrm rot="18551559">
            <a:off x="2193333" y="2832666"/>
            <a:ext cx="181129" cy="362253"/>
            <a:chOff x="6754483" y="560717"/>
            <a:chExt cx="146649" cy="293298"/>
          </a:xfrm>
        </p:grpSpPr>
        <p:sp>
          <p:nvSpPr>
            <p:cNvPr id="7" name="Rectangle 6"/>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 name="Group 8"/>
          <p:cNvGrpSpPr/>
          <p:nvPr/>
        </p:nvGrpSpPr>
        <p:grpSpPr>
          <a:xfrm rot="5400000">
            <a:off x="1631085" y="2830286"/>
            <a:ext cx="181129" cy="362253"/>
            <a:chOff x="1784929" y="2430424"/>
            <a:chExt cx="181129" cy="362253"/>
          </a:xfrm>
        </p:grpSpPr>
        <p:sp>
          <p:nvSpPr>
            <p:cNvPr id="10" name="Rectangle 9"/>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392" y="1900767"/>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p:cNvSpPr/>
          <p:nvPr/>
        </p:nvSpPr>
        <p:spPr>
          <a:xfrm>
            <a:off x="4921777" y="2718385"/>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 name="Group 13"/>
          <p:cNvGrpSpPr/>
          <p:nvPr/>
        </p:nvGrpSpPr>
        <p:grpSpPr>
          <a:xfrm rot="5400000">
            <a:off x="5071951" y="2778001"/>
            <a:ext cx="181129" cy="362253"/>
            <a:chOff x="6754483" y="560717"/>
            <a:chExt cx="146649" cy="293298"/>
          </a:xfrm>
        </p:grpSpPr>
        <p:sp>
          <p:nvSpPr>
            <p:cNvPr id="15" name="Rectangle 14"/>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p:cNvGrpSpPr/>
          <p:nvPr/>
        </p:nvGrpSpPr>
        <p:grpSpPr>
          <a:xfrm rot="5400000">
            <a:off x="4545027" y="2775436"/>
            <a:ext cx="181129" cy="362253"/>
            <a:chOff x="2468503" y="2582905"/>
            <a:chExt cx="181129" cy="362253"/>
          </a:xfrm>
        </p:grpSpPr>
        <p:sp>
          <p:nvSpPr>
            <p:cNvPr id="18" name="Rectangle 17"/>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74" y="4299591"/>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21" name="Oval 20"/>
          <p:cNvSpPr/>
          <p:nvPr/>
        </p:nvSpPr>
        <p:spPr>
          <a:xfrm>
            <a:off x="2043159" y="5117209"/>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oup 21"/>
          <p:cNvGrpSpPr/>
          <p:nvPr/>
        </p:nvGrpSpPr>
        <p:grpSpPr>
          <a:xfrm rot="5400000">
            <a:off x="2193333" y="5176825"/>
            <a:ext cx="181129" cy="362253"/>
            <a:chOff x="6754483" y="560717"/>
            <a:chExt cx="146649" cy="293298"/>
          </a:xfrm>
        </p:grpSpPr>
        <p:sp>
          <p:nvSpPr>
            <p:cNvPr id="23" name="Rectangle 22"/>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 name="Group 24"/>
          <p:cNvGrpSpPr/>
          <p:nvPr/>
        </p:nvGrpSpPr>
        <p:grpSpPr>
          <a:xfrm rot="10800000">
            <a:off x="2193335" y="4613727"/>
            <a:ext cx="181129" cy="362253"/>
            <a:chOff x="1784929" y="2430424"/>
            <a:chExt cx="181129" cy="362253"/>
          </a:xfrm>
        </p:grpSpPr>
        <p:sp>
          <p:nvSpPr>
            <p:cNvPr id="26" name="Rectangle 25"/>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8"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392" y="4244926"/>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p:cNvSpPr/>
          <p:nvPr/>
        </p:nvSpPr>
        <p:spPr>
          <a:xfrm>
            <a:off x="4921777" y="5062544"/>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0" name="Group 29"/>
          <p:cNvGrpSpPr/>
          <p:nvPr/>
        </p:nvGrpSpPr>
        <p:grpSpPr>
          <a:xfrm rot="10800000">
            <a:off x="5071951" y="5122160"/>
            <a:ext cx="181129" cy="362253"/>
            <a:chOff x="6754483" y="560717"/>
            <a:chExt cx="146649" cy="293298"/>
          </a:xfrm>
        </p:grpSpPr>
        <p:sp>
          <p:nvSpPr>
            <p:cNvPr id="31" name="Rectangle 30"/>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31"/>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3" name="Group 32"/>
          <p:cNvGrpSpPr/>
          <p:nvPr/>
        </p:nvGrpSpPr>
        <p:grpSpPr>
          <a:xfrm rot="10800000">
            <a:off x="5071953" y="4554682"/>
            <a:ext cx="181129" cy="362253"/>
            <a:chOff x="2468503" y="2582905"/>
            <a:chExt cx="181129" cy="362253"/>
          </a:xfrm>
        </p:grpSpPr>
        <p:sp>
          <p:nvSpPr>
            <p:cNvPr id="34" name="Rectangle 33"/>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34"/>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6"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0010" y="1957662"/>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37" name="Oval 36"/>
          <p:cNvSpPr/>
          <p:nvPr/>
        </p:nvSpPr>
        <p:spPr>
          <a:xfrm>
            <a:off x="7800395" y="2775280"/>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37"/>
          <p:cNvGrpSpPr/>
          <p:nvPr/>
        </p:nvGrpSpPr>
        <p:grpSpPr>
          <a:xfrm rot="10800000">
            <a:off x="7950569" y="2834896"/>
            <a:ext cx="181129" cy="362253"/>
            <a:chOff x="6754483" y="560717"/>
            <a:chExt cx="146649" cy="293298"/>
          </a:xfrm>
        </p:grpSpPr>
        <p:sp>
          <p:nvSpPr>
            <p:cNvPr id="39" name="Rectangle 38"/>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1" name="Group 40"/>
          <p:cNvGrpSpPr/>
          <p:nvPr/>
        </p:nvGrpSpPr>
        <p:grpSpPr>
          <a:xfrm rot="16200000">
            <a:off x="8526059" y="2830286"/>
            <a:ext cx="181129" cy="362253"/>
            <a:chOff x="1784929" y="2430424"/>
            <a:chExt cx="181129" cy="362253"/>
          </a:xfrm>
        </p:grpSpPr>
        <p:sp>
          <p:nvSpPr>
            <p:cNvPr id="42" name="Rectangle 41"/>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4"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28" y="1902997"/>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45" name="Oval 44"/>
          <p:cNvSpPr/>
          <p:nvPr/>
        </p:nvSpPr>
        <p:spPr>
          <a:xfrm>
            <a:off x="10679013" y="2720615"/>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 name="Group 45"/>
          <p:cNvGrpSpPr/>
          <p:nvPr/>
        </p:nvGrpSpPr>
        <p:grpSpPr>
          <a:xfrm rot="16200000">
            <a:off x="10829187" y="2780231"/>
            <a:ext cx="181129" cy="362253"/>
            <a:chOff x="6754483" y="560717"/>
            <a:chExt cx="146649" cy="293298"/>
          </a:xfrm>
        </p:grpSpPr>
        <p:sp>
          <p:nvSpPr>
            <p:cNvPr id="47" name="Rectangle 46"/>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9" name="Group 48"/>
          <p:cNvGrpSpPr/>
          <p:nvPr/>
        </p:nvGrpSpPr>
        <p:grpSpPr>
          <a:xfrm rot="16200000">
            <a:off x="11383838" y="2775436"/>
            <a:ext cx="181129" cy="362253"/>
            <a:chOff x="2468503" y="2582905"/>
            <a:chExt cx="181129" cy="362253"/>
          </a:xfrm>
        </p:grpSpPr>
        <p:sp>
          <p:nvSpPr>
            <p:cNvPr id="50" name="Rectangle 49"/>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2"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0010" y="4298197"/>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53" name="Oval 52"/>
          <p:cNvSpPr/>
          <p:nvPr/>
        </p:nvSpPr>
        <p:spPr>
          <a:xfrm rot="5400000">
            <a:off x="7800395" y="5115815"/>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4" name="Group 53"/>
          <p:cNvGrpSpPr/>
          <p:nvPr/>
        </p:nvGrpSpPr>
        <p:grpSpPr>
          <a:xfrm rot="16200000">
            <a:off x="7950569" y="5175431"/>
            <a:ext cx="181129" cy="362253"/>
            <a:chOff x="6754483" y="560717"/>
            <a:chExt cx="146649" cy="293298"/>
          </a:xfrm>
        </p:grpSpPr>
        <p:sp>
          <p:nvSpPr>
            <p:cNvPr id="55" name="Rectangle 54"/>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7" name="Group 56"/>
          <p:cNvGrpSpPr/>
          <p:nvPr/>
        </p:nvGrpSpPr>
        <p:grpSpPr>
          <a:xfrm>
            <a:off x="7950571" y="5704809"/>
            <a:ext cx="181129" cy="362253"/>
            <a:chOff x="1784929" y="2430424"/>
            <a:chExt cx="181129" cy="362253"/>
          </a:xfrm>
        </p:grpSpPr>
        <p:sp>
          <p:nvSpPr>
            <p:cNvPr id="58" name="Rectangle 57"/>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58"/>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60"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28" y="4243532"/>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61" name="Oval 60"/>
          <p:cNvSpPr/>
          <p:nvPr/>
        </p:nvSpPr>
        <p:spPr>
          <a:xfrm>
            <a:off x="10679013" y="5061150"/>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2" name="Group 61"/>
          <p:cNvGrpSpPr/>
          <p:nvPr/>
        </p:nvGrpSpPr>
        <p:grpSpPr>
          <a:xfrm>
            <a:off x="10829187" y="5120766"/>
            <a:ext cx="181129" cy="362253"/>
            <a:chOff x="6754483" y="560717"/>
            <a:chExt cx="146649" cy="293298"/>
          </a:xfrm>
        </p:grpSpPr>
        <p:sp>
          <p:nvSpPr>
            <p:cNvPr id="63" name="Rectangle 62"/>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5" name="Group 64"/>
          <p:cNvGrpSpPr/>
          <p:nvPr/>
        </p:nvGrpSpPr>
        <p:grpSpPr>
          <a:xfrm>
            <a:off x="10843419" y="5670708"/>
            <a:ext cx="181129" cy="362253"/>
            <a:chOff x="2468503" y="2582905"/>
            <a:chExt cx="181129" cy="362253"/>
          </a:xfrm>
        </p:grpSpPr>
        <p:sp>
          <p:nvSpPr>
            <p:cNvPr id="66" name="Rectangle 65"/>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Rectangle 66"/>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8" name="Rectangle 67"/>
          <p:cNvSpPr/>
          <p:nvPr/>
        </p:nvSpPr>
        <p:spPr>
          <a:xfrm>
            <a:off x="364145" y="1900767"/>
            <a:ext cx="5804827" cy="23664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Rectangle 68"/>
          <p:cNvSpPr/>
          <p:nvPr/>
        </p:nvSpPr>
        <p:spPr>
          <a:xfrm>
            <a:off x="364144" y="4271562"/>
            <a:ext cx="5804827" cy="23664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69"/>
          <p:cNvSpPr/>
          <p:nvPr/>
        </p:nvSpPr>
        <p:spPr>
          <a:xfrm>
            <a:off x="6168971" y="1902949"/>
            <a:ext cx="5804827" cy="23664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70"/>
          <p:cNvSpPr/>
          <p:nvPr/>
        </p:nvSpPr>
        <p:spPr>
          <a:xfrm>
            <a:off x="6168971" y="4271562"/>
            <a:ext cx="5804827" cy="2368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TextBox 71"/>
          <p:cNvSpPr txBox="1"/>
          <p:nvPr/>
        </p:nvSpPr>
        <p:spPr>
          <a:xfrm>
            <a:off x="411736" y="1902949"/>
            <a:ext cx="301686" cy="369332"/>
          </a:xfrm>
          <a:prstGeom prst="rect">
            <a:avLst/>
          </a:prstGeom>
          <a:noFill/>
        </p:spPr>
        <p:txBody>
          <a:bodyPr wrap="none" rtlCol="0">
            <a:spAutoFit/>
          </a:bodyPr>
          <a:lstStyle/>
          <a:p>
            <a:r>
              <a:rPr lang="en-US" dirty="0" smtClean="0"/>
              <a:t>1</a:t>
            </a:r>
            <a:endParaRPr lang="en-US" dirty="0"/>
          </a:p>
        </p:txBody>
      </p:sp>
      <p:sp>
        <p:nvSpPr>
          <p:cNvPr id="73" name="TextBox 72"/>
          <p:cNvSpPr txBox="1"/>
          <p:nvPr/>
        </p:nvSpPr>
        <p:spPr>
          <a:xfrm>
            <a:off x="384278" y="4275913"/>
            <a:ext cx="301686" cy="369332"/>
          </a:xfrm>
          <a:prstGeom prst="rect">
            <a:avLst/>
          </a:prstGeom>
          <a:noFill/>
        </p:spPr>
        <p:txBody>
          <a:bodyPr wrap="none" rtlCol="0">
            <a:spAutoFit/>
          </a:bodyPr>
          <a:lstStyle/>
          <a:p>
            <a:r>
              <a:rPr lang="en-US" dirty="0" smtClean="0"/>
              <a:t>2</a:t>
            </a:r>
            <a:endParaRPr lang="en-US" dirty="0"/>
          </a:p>
        </p:txBody>
      </p:sp>
      <p:sp>
        <p:nvSpPr>
          <p:cNvPr id="74" name="TextBox 73"/>
          <p:cNvSpPr txBox="1"/>
          <p:nvPr/>
        </p:nvSpPr>
        <p:spPr>
          <a:xfrm>
            <a:off x="6182304" y="1955432"/>
            <a:ext cx="301686" cy="369332"/>
          </a:xfrm>
          <a:prstGeom prst="rect">
            <a:avLst/>
          </a:prstGeom>
          <a:noFill/>
        </p:spPr>
        <p:txBody>
          <a:bodyPr wrap="none" rtlCol="0">
            <a:spAutoFit/>
          </a:bodyPr>
          <a:lstStyle/>
          <a:p>
            <a:r>
              <a:rPr lang="en-US" dirty="0" smtClean="0"/>
              <a:t>3</a:t>
            </a:r>
            <a:endParaRPr lang="en-US" dirty="0"/>
          </a:p>
        </p:txBody>
      </p:sp>
      <p:sp>
        <p:nvSpPr>
          <p:cNvPr id="75" name="TextBox 74"/>
          <p:cNvSpPr txBox="1"/>
          <p:nvPr/>
        </p:nvSpPr>
        <p:spPr>
          <a:xfrm>
            <a:off x="6154846" y="4328396"/>
            <a:ext cx="301686" cy="369332"/>
          </a:xfrm>
          <a:prstGeom prst="rect">
            <a:avLst/>
          </a:prstGeom>
          <a:noFill/>
        </p:spPr>
        <p:txBody>
          <a:bodyPr wrap="none" rtlCol="0">
            <a:spAutoFit/>
          </a:bodyPr>
          <a:lstStyle/>
          <a:p>
            <a:r>
              <a:rPr lang="en-US" dirty="0" smtClean="0"/>
              <a:t>4</a:t>
            </a:r>
            <a:endParaRPr lang="en-US" dirty="0"/>
          </a:p>
        </p:txBody>
      </p:sp>
      <p:grpSp>
        <p:nvGrpSpPr>
          <p:cNvPr id="76" name="Group 75"/>
          <p:cNvGrpSpPr/>
          <p:nvPr/>
        </p:nvGrpSpPr>
        <p:grpSpPr>
          <a:xfrm rot="5400000">
            <a:off x="2744417" y="2817510"/>
            <a:ext cx="181129" cy="362253"/>
            <a:chOff x="1784929" y="2430424"/>
            <a:chExt cx="181129" cy="362253"/>
          </a:xfrm>
        </p:grpSpPr>
        <p:sp>
          <p:nvSpPr>
            <p:cNvPr id="77" name="Rectangle 76"/>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Rectangle 77"/>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9" name="Group 78"/>
          <p:cNvGrpSpPr/>
          <p:nvPr/>
        </p:nvGrpSpPr>
        <p:grpSpPr>
          <a:xfrm rot="5400000">
            <a:off x="5639344" y="2783251"/>
            <a:ext cx="181129" cy="362253"/>
            <a:chOff x="1784929" y="2430424"/>
            <a:chExt cx="181129" cy="362253"/>
          </a:xfrm>
        </p:grpSpPr>
        <p:sp>
          <p:nvSpPr>
            <p:cNvPr id="80" name="Rectangle 79"/>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Rectangle 80"/>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2" name="Group 81"/>
          <p:cNvGrpSpPr/>
          <p:nvPr/>
        </p:nvGrpSpPr>
        <p:grpSpPr>
          <a:xfrm rot="10800000">
            <a:off x="2177689" y="5704809"/>
            <a:ext cx="181129" cy="362253"/>
            <a:chOff x="1784929" y="2430424"/>
            <a:chExt cx="181129" cy="362253"/>
          </a:xfrm>
        </p:grpSpPr>
        <p:sp>
          <p:nvSpPr>
            <p:cNvPr id="83" name="Rectangle 82"/>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Rectangle 83"/>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5" name="Group 84"/>
          <p:cNvGrpSpPr/>
          <p:nvPr/>
        </p:nvGrpSpPr>
        <p:grpSpPr>
          <a:xfrm rot="10800000">
            <a:off x="5071950" y="5670708"/>
            <a:ext cx="181129" cy="362253"/>
            <a:chOff x="2468503" y="2582905"/>
            <a:chExt cx="181129" cy="362253"/>
          </a:xfrm>
        </p:grpSpPr>
        <p:sp>
          <p:nvSpPr>
            <p:cNvPr id="86" name="Rectangle 85"/>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Rectangle 86"/>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8" name="Group 87"/>
          <p:cNvGrpSpPr/>
          <p:nvPr/>
        </p:nvGrpSpPr>
        <p:grpSpPr>
          <a:xfrm rot="16200000">
            <a:off x="7411624" y="2841032"/>
            <a:ext cx="181129" cy="362253"/>
            <a:chOff x="1784929" y="2430424"/>
            <a:chExt cx="181129" cy="362253"/>
          </a:xfrm>
        </p:grpSpPr>
        <p:sp>
          <p:nvSpPr>
            <p:cNvPr id="89" name="Rectangle 88"/>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Rectangle 89"/>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1" name="Group 90"/>
          <p:cNvGrpSpPr/>
          <p:nvPr/>
        </p:nvGrpSpPr>
        <p:grpSpPr>
          <a:xfrm rot="16200000">
            <a:off x="10285807" y="2762475"/>
            <a:ext cx="181129" cy="362253"/>
            <a:chOff x="2468503" y="2582905"/>
            <a:chExt cx="181129" cy="362253"/>
          </a:xfrm>
        </p:grpSpPr>
        <p:sp>
          <p:nvSpPr>
            <p:cNvPr id="92" name="Rectangle 91"/>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Rectangle 92"/>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4" name="Group 93"/>
          <p:cNvGrpSpPr/>
          <p:nvPr/>
        </p:nvGrpSpPr>
        <p:grpSpPr>
          <a:xfrm>
            <a:off x="7950568" y="4616539"/>
            <a:ext cx="181129" cy="362253"/>
            <a:chOff x="1784929" y="2430424"/>
            <a:chExt cx="181129" cy="362253"/>
          </a:xfrm>
        </p:grpSpPr>
        <p:sp>
          <p:nvSpPr>
            <p:cNvPr id="95" name="Rectangle 94"/>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Rectangle 95"/>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7" name="Group 96"/>
          <p:cNvGrpSpPr/>
          <p:nvPr/>
        </p:nvGrpSpPr>
        <p:grpSpPr>
          <a:xfrm>
            <a:off x="10825898" y="4577386"/>
            <a:ext cx="181129" cy="362253"/>
            <a:chOff x="2468503" y="2582905"/>
            <a:chExt cx="181129" cy="362253"/>
          </a:xfrm>
        </p:grpSpPr>
        <p:sp>
          <p:nvSpPr>
            <p:cNvPr id="98" name="Rectangle 97"/>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00" name="Group 99"/>
          <p:cNvGrpSpPr/>
          <p:nvPr/>
        </p:nvGrpSpPr>
        <p:grpSpPr>
          <a:xfrm flipH="1">
            <a:off x="2867385" y="2059225"/>
            <a:ext cx="826133" cy="369332"/>
            <a:chOff x="1572248" y="1662299"/>
            <a:chExt cx="826133" cy="369332"/>
          </a:xfrm>
        </p:grpSpPr>
        <p:cxnSp>
          <p:nvCxnSpPr>
            <p:cNvPr id="101" name="Straight Arrow Connector 100"/>
            <p:cNvCxnSpPr/>
            <p:nvPr/>
          </p:nvCxnSpPr>
          <p:spPr>
            <a:xfrm flipH="1">
              <a:off x="1572248" y="1678119"/>
              <a:ext cx="826133"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sp>
          <p:nvSpPr>
            <p:cNvPr id="102" name="TextBox 101"/>
            <p:cNvSpPr txBox="1"/>
            <p:nvPr/>
          </p:nvSpPr>
          <p:spPr>
            <a:xfrm>
              <a:off x="2009425" y="1662299"/>
              <a:ext cx="290464" cy="369332"/>
            </a:xfrm>
            <a:prstGeom prst="rect">
              <a:avLst/>
            </a:prstGeom>
            <a:noFill/>
          </p:spPr>
          <p:txBody>
            <a:bodyPr wrap="none" rtlCol="0">
              <a:spAutoFit/>
            </a:bodyPr>
            <a:lstStyle/>
            <a:p>
              <a:r>
                <a:rPr lang="en-US" dirty="0" smtClean="0"/>
                <a:t>F</a:t>
              </a:r>
              <a:endParaRPr lang="en-US" dirty="0"/>
            </a:p>
          </p:txBody>
        </p:sp>
      </p:grpSp>
      <p:cxnSp>
        <p:nvCxnSpPr>
          <p:cNvPr id="103" name="Straight Arrow Connector 102"/>
          <p:cNvCxnSpPr/>
          <p:nvPr/>
        </p:nvCxnSpPr>
        <p:spPr>
          <a:xfrm rot="16200000" flipH="1">
            <a:off x="2845414" y="4787414"/>
            <a:ext cx="826133"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sp>
        <p:nvSpPr>
          <p:cNvPr id="104" name="TextBox 103"/>
          <p:cNvSpPr txBox="1"/>
          <p:nvPr/>
        </p:nvSpPr>
        <p:spPr>
          <a:xfrm>
            <a:off x="3265543" y="4389180"/>
            <a:ext cx="290464" cy="369332"/>
          </a:xfrm>
          <a:prstGeom prst="rect">
            <a:avLst/>
          </a:prstGeom>
          <a:noFill/>
        </p:spPr>
        <p:txBody>
          <a:bodyPr wrap="none" rtlCol="0">
            <a:spAutoFit/>
          </a:bodyPr>
          <a:lstStyle/>
          <a:p>
            <a:r>
              <a:rPr lang="en-US" dirty="0" smtClean="0"/>
              <a:t>F</a:t>
            </a:r>
            <a:endParaRPr lang="en-US" dirty="0"/>
          </a:p>
        </p:txBody>
      </p:sp>
      <p:cxnSp>
        <p:nvCxnSpPr>
          <p:cNvPr id="105" name="Straight Arrow Connector 104"/>
          <p:cNvCxnSpPr/>
          <p:nvPr/>
        </p:nvCxnSpPr>
        <p:spPr>
          <a:xfrm rot="5400000" flipH="1" flipV="1">
            <a:off x="8674025" y="4796913"/>
            <a:ext cx="826133"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sp>
        <p:nvSpPr>
          <p:cNvPr id="106" name="TextBox 105"/>
          <p:cNvSpPr txBox="1"/>
          <p:nvPr/>
        </p:nvSpPr>
        <p:spPr>
          <a:xfrm>
            <a:off x="9094154" y="4398679"/>
            <a:ext cx="290464" cy="369332"/>
          </a:xfrm>
          <a:prstGeom prst="rect">
            <a:avLst/>
          </a:prstGeom>
          <a:noFill/>
        </p:spPr>
        <p:txBody>
          <a:bodyPr wrap="none" rtlCol="0">
            <a:spAutoFit/>
          </a:bodyPr>
          <a:lstStyle/>
          <a:p>
            <a:r>
              <a:rPr lang="en-US" dirty="0" smtClean="0"/>
              <a:t>F</a:t>
            </a:r>
            <a:endParaRPr lang="en-US" dirty="0"/>
          </a:p>
        </p:txBody>
      </p:sp>
      <p:grpSp>
        <p:nvGrpSpPr>
          <p:cNvPr id="107" name="Group 106"/>
          <p:cNvGrpSpPr/>
          <p:nvPr/>
        </p:nvGrpSpPr>
        <p:grpSpPr>
          <a:xfrm flipH="1">
            <a:off x="8535436" y="2087615"/>
            <a:ext cx="826133" cy="369332"/>
            <a:chOff x="1572248" y="1674869"/>
            <a:chExt cx="826133" cy="369332"/>
          </a:xfrm>
        </p:grpSpPr>
        <p:cxnSp>
          <p:nvCxnSpPr>
            <p:cNvPr id="108" name="Straight Arrow Connector 107"/>
            <p:cNvCxnSpPr/>
            <p:nvPr/>
          </p:nvCxnSpPr>
          <p:spPr>
            <a:xfrm>
              <a:off x="1572248" y="1678119"/>
              <a:ext cx="826133"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sp>
          <p:nvSpPr>
            <p:cNvPr id="109" name="TextBox 108"/>
            <p:cNvSpPr txBox="1"/>
            <p:nvPr/>
          </p:nvSpPr>
          <p:spPr>
            <a:xfrm>
              <a:off x="1839663" y="1674869"/>
              <a:ext cx="290464" cy="369332"/>
            </a:xfrm>
            <a:prstGeom prst="rect">
              <a:avLst/>
            </a:prstGeom>
            <a:noFill/>
          </p:spPr>
          <p:txBody>
            <a:bodyPr wrap="none" rtlCol="0">
              <a:spAutoFit/>
            </a:bodyPr>
            <a:lstStyle/>
            <a:p>
              <a:r>
                <a:rPr lang="en-US" dirty="0" smtClean="0"/>
                <a:t>F</a:t>
              </a:r>
              <a:endParaRPr lang="en-US" dirty="0"/>
            </a:p>
          </p:txBody>
        </p:sp>
      </p:grpSp>
    </p:spTree>
    <p:extLst>
      <p:ext uri="{BB962C8B-B14F-4D97-AF65-F5344CB8AC3E}">
        <p14:creationId xmlns:p14="http://schemas.microsoft.com/office/powerpoint/2010/main" val="2121544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step mode</a:t>
            </a:r>
            <a:endParaRPr lang="en-US" dirty="0"/>
          </a:p>
        </p:txBody>
      </p:sp>
      <p:pic>
        <p:nvPicPr>
          <p:cNvPr id="4"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74" y="1955432"/>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2043159" y="2773050"/>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 name="Group 5"/>
          <p:cNvGrpSpPr/>
          <p:nvPr/>
        </p:nvGrpSpPr>
        <p:grpSpPr>
          <a:xfrm rot="18551559">
            <a:off x="2193333" y="2832666"/>
            <a:ext cx="181129" cy="362253"/>
            <a:chOff x="6754483" y="560717"/>
            <a:chExt cx="146649" cy="293298"/>
          </a:xfrm>
        </p:grpSpPr>
        <p:sp>
          <p:nvSpPr>
            <p:cNvPr id="7" name="Rectangle 6"/>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 name="Group 8"/>
          <p:cNvGrpSpPr/>
          <p:nvPr/>
        </p:nvGrpSpPr>
        <p:grpSpPr>
          <a:xfrm rot="5400000">
            <a:off x="1631085" y="2830286"/>
            <a:ext cx="181129" cy="362253"/>
            <a:chOff x="1784929" y="2430424"/>
            <a:chExt cx="181129" cy="362253"/>
          </a:xfrm>
        </p:grpSpPr>
        <p:sp>
          <p:nvSpPr>
            <p:cNvPr id="10" name="Rectangle 9"/>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392" y="1900767"/>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p:cNvSpPr/>
          <p:nvPr/>
        </p:nvSpPr>
        <p:spPr>
          <a:xfrm>
            <a:off x="4921777" y="2718385"/>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 name="Group 13"/>
          <p:cNvGrpSpPr/>
          <p:nvPr/>
        </p:nvGrpSpPr>
        <p:grpSpPr>
          <a:xfrm rot="2700000">
            <a:off x="5071951" y="2778001"/>
            <a:ext cx="181129" cy="362253"/>
            <a:chOff x="6754483" y="560717"/>
            <a:chExt cx="146649" cy="293298"/>
          </a:xfrm>
        </p:grpSpPr>
        <p:sp>
          <p:nvSpPr>
            <p:cNvPr id="15" name="Rectangle 14"/>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p:cNvGrpSpPr/>
          <p:nvPr/>
        </p:nvGrpSpPr>
        <p:grpSpPr>
          <a:xfrm rot="5400000">
            <a:off x="4545027" y="2775436"/>
            <a:ext cx="181129" cy="362253"/>
            <a:chOff x="2468503" y="2582905"/>
            <a:chExt cx="181129" cy="362253"/>
          </a:xfrm>
        </p:grpSpPr>
        <p:sp>
          <p:nvSpPr>
            <p:cNvPr id="18" name="Rectangle 17"/>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74" y="4299591"/>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21" name="Oval 20"/>
          <p:cNvSpPr/>
          <p:nvPr/>
        </p:nvSpPr>
        <p:spPr>
          <a:xfrm>
            <a:off x="2043159" y="5117209"/>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oup 21"/>
          <p:cNvGrpSpPr/>
          <p:nvPr/>
        </p:nvGrpSpPr>
        <p:grpSpPr>
          <a:xfrm rot="2700000">
            <a:off x="2193333" y="5176825"/>
            <a:ext cx="181129" cy="362253"/>
            <a:chOff x="6754483" y="560717"/>
            <a:chExt cx="146649" cy="293298"/>
          </a:xfrm>
        </p:grpSpPr>
        <p:sp>
          <p:nvSpPr>
            <p:cNvPr id="23" name="Rectangle 22"/>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 name="Group 24"/>
          <p:cNvGrpSpPr/>
          <p:nvPr/>
        </p:nvGrpSpPr>
        <p:grpSpPr>
          <a:xfrm rot="10800000">
            <a:off x="2193335" y="4613727"/>
            <a:ext cx="181129" cy="362253"/>
            <a:chOff x="1784929" y="2430424"/>
            <a:chExt cx="181129" cy="362253"/>
          </a:xfrm>
        </p:grpSpPr>
        <p:sp>
          <p:nvSpPr>
            <p:cNvPr id="26" name="Rectangle 25"/>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8"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392" y="4244926"/>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p:cNvSpPr/>
          <p:nvPr/>
        </p:nvSpPr>
        <p:spPr>
          <a:xfrm>
            <a:off x="4921777" y="5062544"/>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0" name="Group 29"/>
          <p:cNvGrpSpPr/>
          <p:nvPr/>
        </p:nvGrpSpPr>
        <p:grpSpPr>
          <a:xfrm rot="8100000">
            <a:off x="5071951" y="5122160"/>
            <a:ext cx="181129" cy="362253"/>
            <a:chOff x="6754483" y="560717"/>
            <a:chExt cx="146649" cy="293298"/>
          </a:xfrm>
        </p:grpSpPr>
        <p:sp>
          <p:nvSpPr>
            <p:cNvPr id="31" name="Rectangle 30"/>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31"/>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3" name="Group 32"/>
          <p:cNvGrpSpPr/>
          <p:nvPr/>
        </p:nvGrpSpPr>
        <p:grpSpPr>
          <a:xfrm rot="10800000">
            <a:off x="5071953" y="4554682"/>
            <a:ext cx="181129" cy="362253"/>
            <a:chOff x="2468503" y="2582905"/>
            <a:chExt cx="181129" cy="362253"/>
          </a:xfrm>
        </p:grpSpPr>
        <p:sp>
          <p:nvSpPr>
            <p:cNvPr id="34" name="Rectangle 33"/>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34"/>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6"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0010" y="1957662"/>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37" name="Oval 36"/>
          <p:cNvSpPr/>
          <p:nvPr/>
        </p:nvSpPr>
        <p:spPr>
          <a:xfrm>
            <a:off x="7800395" y="2775280"/>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37"/>
          <p:cNvGrpSpPr/>
          <p:nvPr/>
        </p:nvGrpSpPr>
        <p:grpSpPr>
          <a:xfrm rot="8100000">
            <a:off x="7950569" y="2834896"/>
            <a:ext cx="181129" cy="362253"/>
            <a:chOff x="6754483" y="560717"/>
            <a:chExt cx="146649" cy="293298"/>
          </a:xfrm>
        </p:grpSpPr>
        <p:sp>
          <p:nvSpPr>
            <p:cNvPr id="39" name="Rectangle 38"/>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1" name="Group 40"/>
          <p:cNvGrpSpPr/>
          <p:nvPr/>
        </p:nvGrpSpPr>
        <p:grpSpPr>
          <a:xfrm rot="16200000">
            <a:off x="8526059" y="2830286"/>
            <a:ext cx="181129" cy="362253"/>
            <a:chOff x="1784929" y="2430424"/>
            <a:chExt cx="181129" cy="362253"/>
          </a:xfrm>
        </p:grpSpPr>
        <p:sp>
          <p:nvSpPr>
            <p:cNvPr id="42" name="Rectangle 41"/>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4"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28" y="1902997"/>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45" name="Oval 44"/>
          <p:cNvSpPr/>
          <p:nvPr/>
        </p:nvSpPr>
        <p:spPr>
          <a:xfrm>
            <a:off x="10679013" y="2720615"/>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 name="Group 45"/>
          <p:cNvGrpSpPr/>
          <p:nvPr/>
        </p:nvGrpSpPr>
        <p:grpSpPr>
          <a:xfrm rot="13500000">
            <a:off x="10829187" y="2780231"/>
            <a:ext cx="181129" cy="362253"/>
            <a:chOff x="6754483" y="560717"/>
            <a:chExt cx="146649" cy="293298"/>
          </a:xfrm>
        </p:grpSpPr>
        <p:sp>
          <p:nvSpPr>
            <p:cNvPr id="47" name="Rectangle 46"/>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9" name="Group 48"/>
          <p:cNvGrpSpPr/>
          <p:nvPr/>
        </p:nvGrpSpPr>
        <p:grpSpPr>
          <a:xfrm rot="16200000">
            <a:off x="11383838" y="2775436"/>
            <a:ext cx="181129" cy="362253"/>
            <a:chOff x="2468503" y="2582905"/>
            <a:chExt cx="181129" cy="362253"/>
          </a:xfrm>
        </p:grpSpPr>
        <p:sp>
          <p:nvSpPr>
            <p:cNvPr id="50" name="Rectangle 49"/>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2"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0010" y="4298197"/>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53" name="Oval 52"/>
          <p:cNvSpPr/>
          <p:nvPr/>
        </p:nvSpPr>
        <p:spPr>
          <a:xfrm rot="5400000">
            <a:off x="7800395" y="5115815"/>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4" name="Group 53"/>
          <p:cNvGrpSpPr/>
          <p:nvPr/>
        </p:nvGrpSpPr>
        <p:grpSpPr>
          <a:xfrm rot="13500000">
            <a:off x="7950569" y="5175431"/>
            <a:ext cx="181129" cy="362253"/>
            <a:chOff x="6754483" y="560717"/>
            <a:chExt cx="146649" cy="293298"/>
          </a:xfrm>
        </p:grpSpPr>
        <p:sp>
          <p:nvSpPr>
            <p:cNvPr id="55" name="Rectangle 54"/>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7" name="Group 56"/>
          <p:cNvGrpSpPr/>
          <p:nvPr/>
        </p:nvGrpSpPr>
        <p:grpSpPr>
          <a:xfrm>
            <a:off x="7950571" y="5704809"/>
            <a:ext cx="181129" cy="362253"/>
            <a:chOff x="1784929" y="2430424"/>
            <a:chExt cx="181129" cy="362253"/>
          </a:xfrm>
        </p:grpSpPr>
        <p:sp>
          <p:nvSpPr>
            <p:cNvPr id="58" name="Rectangle 57"/>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58"/>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60"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28" y="4243532"/>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61" name="Oval 60"/>
          <p:cNvSpPr/>
          <p:nvPr/>
        </p:nvSpPr>
        <p:spPr>
          <a:xfrm>
            <a:off x="10679013" y="5061150"/>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2" name="Group 61"/>
          <p:cNvGrpSpPr/>
          <p:nvPr/>
        </p:nvGrpSpPr>
        <p:grpSpPr>
          <a:xfrm rot="18900000">
            <a:off x="10829187" y="5120766"/>
            <a:ext cx="181129" cy="362253"/>
            <a:chOff x="6754483" y="560717"/>
            <a:chExt cx="146649" cy="293298"/>
          </a:xfrm>
        </p:grpSpPr>
        <p:sp>
          <p:nvSpPr>
            <p:cNvPr id="63" name="Rectangle 62"/>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5" name="Group 64"/>
          <p:cNvGrpSpPr/>
          <p:nvPr/>
        </p:nvGrpSpPr>
        <p:grpSpPr>
          <a:xfrm>
            <a:off x="10843419" y="5670708"/>
            <a:ext cx="181129" cy="362253"/>
            <a:chOff x="2468503" y="2582905"/>
            <a:chExt cx="181129" cy="362253"/>
          </a:xfrm>
        </p:grpSpPr>
        <p:sp>
          <p:nvSpPr>
            <p:cNvPr id="66" name="Rectangle 65"/>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Rectangle 66"/>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8" name="Rectangle 67"/>
          <p:cNvSpPr/>
          <p:nvPr/>
        </p:nvSpPr>
        <p:spPr>
          <a:xfrm>
            <a:off x="364145" y="1900767"/>
            <a:ext cx="5804827" cy="23664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Rectangle 68"/>
          <p:cNvSpPr/>
          <p:nvPr/>
        </p:nvSpPr>
        <p:spPr>
          <a:xfrm>
            <a:off x="364144" y="4271562"/>
            <a:ext cx="5804827" cy="23664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69"/>
          <p:cNvSpPr/>
          <p:nvPr/>
        </p:nvSpPr>
        <p:spPr>
          <a:xfrm>
            <a:off x="6168971" y="1902949"/>
            <a:ext cx="5804827" cy="23664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70"/>
          <p:cNvSpPr/>
          <p:nvPr/>
        </p:nvSpPr>
        <p:spPr>
          <a:xfrm>
            <a:off x="6168971" y="4271562"/>
            <a:ext cx="5804827" cy="2368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TextBox 71"/>
          <p:cNvSpPr txBox="1"/>
          <p:nvPr/>
        </p:nvSpPr>
        <p:spPr>
          <a:xfrm>
            <a:off x="411736" y="1902949"/>
            <a:ext cx="301686" cy="369332"/>
          </a:xfrm>
          <a:prstGeom prst="rect">
            <a:avLst/>
          </a:prstGeom>
          <a:noFill/>
        </p:spPr>
        <p:txBody>
          <a:bodyPr wrap="none" rtlCol="0">
            <a:spAutoFit/>
          </a:bodyPr>
          <a:lstStyle/>
          <a:p>
            <a:r>
              <a:rPr lang="en-US" dirty="0" smtClean="0"/>
              <a:t>1</a:t>
            </a:r>
            <a:endParaRPr lang="en-US" dirty="0"/>
          </a:p>
        </p:txBody>
      </p:sp>
      <p:sp>
        <p:nvSpPr>
          <p:cNvPr id="73" name="TextBox 72"/>
          <p:cNvSpPr txBox="1"/>
          <p:nvPr/>
        </p:nvSpPr>
        <p:spPr>
          <a:xfrm>
            <a:off x="384278" y="4275913"/>
            <a:ext cx="301686" cy="369332"/>
          </a:xfrm>
          <a:prstGeom prst="rect">
            <a:avLst/>
          </a:prstGeom>
          <a:noFill/>
        </p:spPr>
        <p:txBody>
          <a:bodyPr wrap="none" rtlCol="0">
            <a:spAutoFit/>
          </a:bodyPr>
          <a:lstStyle/>
          <a:p>
            <a:r>
              <a:rPr lang="en-US" dirty="0" smtClean="0"/>
              <a:t>2</a:t>
            </a:r>
            <a:endParaRPr lang="en-US" dirty="0"/>
          </a:p>
        </p:txBody>
      </p:sp>
      <p:sp>
        <p:nvSpPr>
          <p:cNvPr id="74" name="TextBox 73"/>
          <p:cNvSpPr txBox="1"/>
          <p:nvPr/>
        </p:nvSpPr>
        <p:spPr>
          <a:xfrm>
            <a:off x="6182304" y="1955432"/>
            <a:ext cx="301686" cy="369332"/>
          </a:xfrm>
          <a:prstGeom prst="rect">
            <a:avLst/>
          </a:prstGeom>
          <a:noFill/>
        </p:spPr>
        <p:txBody>
          <a:bodyPr wrap="none" rtlCol="0">
            <a:spAutoFit/>
          </a:bodyPr>
          <a:lstStyle/>
          <a:p>
            <a:r>
              <a:rPr lang="en-US" dirty="0" smtClean="0"/>
              <a:t>3</a:t>
            </a:r>
            <a:endParaRPr lang="en-US" dirty="0"/>
          </a:p>
        </p:txBody>
      </p:sp>
      <p:sp>
        <p:nvSpPr>
          <p:cNvPr id="75" name="TextBox 74"/>
          <p:cNvSpPr txBox="1"/>
          <p:nvPr/>
        </p:nvSpPr>
        <p:spPr>
          <a:xfrm>
            <a:off x="6154846" y="4328396"/>
            <a:ext cx="301686" cy="369332"/>
          </a:xfrm>
          <a:prstGeom prst="rect">
            <a:avLst/>
          </a:prstGeom>
          <a:noFill/>
        </p:spPr>
        <p:txBody>
          <a:bodyPr wrap="none" rtlCol="0">
            <a:spAutoFit/>
          </a:bodyPr>
          <a:lstStyle/>
          <a:p>
            <a:r>
              <a:rPr lang="en-US" dirty="0" smtClean="0"/>
              <a:t>4</a:t>
            </a:r>
            <a:endParaRPr lang="en-US" dirty="0"/>
          </a:p>
        </p:txBody>
      </p:sp>
      <p:grpSp>
        <p:nvGrpSpPr>
          <p:cNvPr id="76" name="Group 75"/>
          <p:cNvGrpSpPr/>
          <p:nvPr/>
        </p:nvGrpSpPr>
        <p:grpSpPr>
          <a:xfrm rot="5400000">
            <a:off x="2744417" y="2817510"/>
            <a:ext cx="181129" cy="362253"/>
            <a:chOff x="1784929" y="2430424"/>
            <a:chExt cx="181129" cy="362253"/>
          </a:xfrm>
        </p:grpSpPr>
        <p:sp>
          <p:nvSpPr>
            <p:cNvPr id="77" name="Rectangle 76"/>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Rectangle 77"/>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9" name="Group 78"/>
          <p:cNvGrpSpPr/>
          <p:nvPr/>
        </p:nvGrpSpPr>
        <p:grpSpPr>
          <a:xfrm rot="5400000">
            <a:off x="5639344" y="2783251"/>
            <a:ext cx="181129" cy="362253"/>
            <a:chOff x="1784929" y="2430424"/>
            <a:chExt cx="181129" cy="362253"/>
          </a:xfrm>
        </p:grpSpPr>
        <p:sp>
          <p:nvSpPr>
            <p:cNvPr id="80" name="Rectangle 79"/>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Rectangle 80"/>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2" name="Group 81"/>
          <p:cNvGrpSpPr/>
          <p:nvPr/>
        </p:nvGrpSpPr>
        <p:grpSpPr>
          <a:xfrm rot="10800000">
            <a:off x="2177689" y="5704809"/>
            <a:ext cx="181129" cy="362253"/>
            <a:chOff x="1784929" y="2430424"/>
            <a:chExt cx="181129" cy="362253"/>
          </a:xfrm>
        </p:grpSpPr>
        <p:sp>
          <p:nvSpPr>
            <p:cNvPr id="83" name="Rectangle 82"/>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Rectangle 83"/>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5" name="Group 84"/>
          <p:cNvGrpSpPr/>
          <p:nvPr/>
        </p:nvGrpSpPr>
        <p:grpSpPr>
          <a:xfrm rot="10800000">
            <a:off x="5071950" y="5670708"/>
            <a:ext cx="181129" cy="362253"/>
            <a:chOff x="2468503" y="2582905"/>
            <a:chExt cx="181129" cy="362253"/>
          </a:xfrm>
        </p:grpSpPr>
        <p:sp>
          <p:nvSpPr>
            <p:cNvPr id="86" name="Rectangle 85"/>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Rectangle 86"/>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8" name="Group 87"/>
          <p:cNvGrpSpPr/>
          <p:nvPr/>
        </p:nvGrpSpPr>
        <p:grpSpPr>
          <a:xfrm rot="16200000">
            <a:off x="7411624" y="2841032"/>
            <a:ext cx="181129" cy="362253"/>
            <a:chOff x="1784929" y="2430424"/>
            <a:chExt cx="181129" cy="362253"/>
          </a:xfrm>
        </p:grpSpPr>
        <p:sp>
          <p:nvSpPr>
            <p:cNvPr id="89" name="Rectangle 88"/>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Rectangle 89"/>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1" name="Group 90"/>
          <p:cNvGrpSpPr/>
          <p:nvPr/>
        </p:nvGrpSpPr>
        <p:grpSpPr>
          <a:xfrm rot="16200000">
            <a:off x="10285807" y="2762475"/>
            <a:ext cx="181129" cy="362253"/>
            <a:chOff x="2468503" y="2582905"/>
            <a:chExt cx="181129" cy="362253"/>
          </a:xfrm>
        </p:grpSpPr>
        <p:sp>
          <p:nvSpPr>
            <p:cNvPr id="92" name="Rectangle 91"/>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Rectangle 92"/>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4" name="Group 93"/>
          <p:cNvGrpSpPr/>
          <p:nvPr/>
        </p:nvGrpSpPr>
        <p:grpSpPr>
          <a:xfrm>
            <a:off x="7950568" y="4616539"/>
            <a:ext cx="181129" cy="362253"/>
            <a:chOff x="1784929" y="2430424"/>
            <a:chExt cx="181129" cy="362253"/>
          </a:xfrm>
        </p:grpSpPr>
        <p:sp>
          <p:nvSpPr>
            <p:cNvPr id="95" name="Rectangle 94"/>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Rectangle 95"/>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7" name="Group 96"/>
          <p:cNvGrpSpPr/>
          <p:nvPr/>
        </p:nvGrpSpPr>
        <p:grpSpPr>
          <a:xfrm>
            <a:off x="10825898" y="4577386"/>
            <a:ext cx="181129" cy="362253"/>
            <a:chOff x="2468503" y="2582905"/>
            <a:chExt cx="181129" cy="362253"/>
          </a:xfrm>
        </p:grpSpPr>
        <p:sp>
          <p:nvSpPr>
            <p:cNvPr id="98" name="Rectangle 97"/>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2" name="TextBox 101"/>
          <p:cNvSpPr txBox="1"/>
          <p:nvPr/>
        </p:nvSpPr>
        <p:spPr>
          <a:xfrm flipH="1">
            <a:off x="3324852" y="1873880"/>
            <a:ext cx="290464" cy="369332"/>
          </a:xfrm>
          <a:prstGeom prst="rect">
            <a:avLst/>
          </a:prstGeom>
          <a:noFill/>
        </p:spPr>
        <p:txBody>
          <a:bodyPr wrap="none" rtlCol="0">
            <a:spAutoFit/>
          </a:bodyPr>
          <a:lstStyle/>
          <a:p>
            <a:r>
              <a:rPr lang="en-US" dirty="0" smtClean="0"/>
              <a:t>F</a:t>
            </a:r>
            <a:endParaRPr lang="en-US" dirty="0"/>
          </a:p>
        </p:txBody>
      </p:sp>
      <p:cxnSp>
        <p:nvCxnSpPr>
          <p:cNvPr id="103" name="Straight Arrow Connector 102"/>
          <p:cNvCxnSpPr/>
          <p:nvPr/>
        </p:nvCxnSpPr>
        <p:spPr>
          <a:xfrm rot="16200000" flipH="1">
            <a:off x="2920252" y="4254253"/>
            <a:ext cx="516875" cy="817153"/>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sp>
        <p:nvSpPr>
          <p:cNvPr id="104" name="TextBox 103"/>
          <p:cNvSpPr txBox="1"/>
          <p:nvPr/>
        </p:nvSpPr>
        <p:spPr>
          <a:xfrm>
            <a:off x="3265543" y="4389180"/>
            <a:ext cx="290464" cy="369332"/>
          </a:xfrm>
          <a:prstGeom prst="rect">
            <a:avLst/>
          </a:prstGeom>
          <a:noFill/>
        </p:spPr>
        <p:txBody>
          <a:bodyPr wrap="none" rtlCol="0">
            <a:spAutoFit/>
          </a:bodyPr>
          <a:lstStyle/>
          <a:p>
            <a:r>
              <a:rPr lang="en-US" dirty="0" smtClean="0"/>
              <a:t>F</a:t>
            </a:r>
            <a:endParaRPr lang="en-US" dirty="0"/>
          </a:p>
        </p:txBody>
      </p:sp>
      <p:sp>
        <p:nvSpPr>
          <p:cNvPr id="106" name="TextBox 105"/>
          <p:cNvSpPr txBox="1"/>
          <p:nvPr/>
        </p:nvSpPr>
        <p:spPr>
          <a:xfrm>
            <a:off x="9094154" y="4398679"/>
            <a:ext cx="290464" cy="369332"/>
          </a:xfrm>
          <a:prstGeom prst="rect">
            <a:avLst/>
          </a:prstGeom>
          <a:noFill/>
        </p:spPr>
        <p:txBody>
          <a:bodyPr wrap="none" rtlCol="0">
            <a:spAutoFit/>
          </a:bodyPr>
          <a:lstStyle/>
          <a:p>
            <a:r>
              <a:rPr lang="en-US" dirty="0" smtClean="0"/>
              <a:t>F</a:t>
            </a:r>
            <a:endParaRPr lang="en-US" dirty="0"/>
          </a:p>
        </p:txBody>
      </p:sp>
      <p:grpSp>
        <p:nvGrpSpPr>
          <p:cNvPr id="116" name="Group 115"/>
          <p:cNvGrpSpPr/>
          <p:nvPr/>
        </p:nvGrpSpPr>
        <p:grpSpPr>
          <a:xfrm>
            <a:off x="2210356" y="3365268"/>
            <a:ext cx="181129" cy="362253"/>
            <a:chOff x="1784929" y="2430424"/>
            <a:chExt cx="181129" cy="362253"/>
          </a:xfrm>
        </p:grpSpPr>
        <p:sp>
          <p:nvSpPr>
            <p:cNvPr id="117" name="Rectangle 116"/>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8" name="Rectangle 117"/>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9" name="Group 118"/>
          <p:cNvGrpSpPr/>
          <p:nvPr/>
        </p:nvGrpSpPr>
        <p:grpSpPr>
          <a:xfrm>
            <a:off x="2188517" y="2283582"/>
            <a:ext cx="181129" cy="362253"/>
            <a:chOff x="1784929" y="2430424"/>
            <a:chExt cx="181129" cy="362253"/>
          </a:xfrm>
        </p:grpSpPr>
        <p:sp>
          <p:nvSpPr>
            <p:cNvPr id="120" name="Rectangle 119"/>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1" name="Rectangle 120"/>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2" name="Group 121"/>
          <p:cNvGrpSpPr/>
          <p:nvPr/>
        </p:nvGrpSpPr>
        <p:grpSpPr>
          <a:xfrm>
            <a:off x="5085072" y="3277902"/>
            <a:ext cx="181129" cy="362253"/>
            <a:chOff x="1784929" y="2430424"/>
            <a:chExt cx="181129" cy="362253"/>
          </a:xfrm>
        </p:grpSpPr>
        <p:sp>
          <p:nvSpPr>
            <p:cNvPr id="123" name="Rectangle 122"/>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4" name="Rectangle 123"/>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5" name="Group 124"/>
          <p:cNvGrpSpPr/>
          <p:nvPr/>
        </p:nvGrpSpPr>
        <p:grpSpPr>
          <a:xfrm>
            <a:off x="5063233" y="2196216"/>
            <a:ext cx="181129" cy="362253"/>
            <a:chOff x="1784929" y="2430424"/>
            <a:chExt cx="181129" cy="362253"/>
          </a:xfrm>
        </p:grpSpPr>
        <p:sp>
          <p:nvSpPr>
            <p:cNvPr id="126" name="Rectangle 125"/>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Rectangle 126"/>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37" name="Group 136"/>
          <p:cNvGrpSpPr/>
          <p:nvPr/>
        </p:nvGrpSpPr>
        <p:grpSpPr>
          <a:xfrm rot="5400000">
            <a:off x="1628271" y="5183942"/>
            <a:ext cx="181129" cy="362253"/>
            <a:chOff x="1784929" y="2430424"/>
            <a:chExt cx="181129" cy="362253"/>
          </a:xfrm>
        </p:grpSpPr>
        <p:sp>
          <p:nvSpPr>
            <p:cNvPr id="138" name="Rectangle 137"/>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Rectangle 138"/>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0" name="Group 139"/>
          <p:cNvGrpSpPr/>
          <p:nvPr/>
        </p:nvGrpSpPr>
        <p:grpSpPr>
          <a:xfrm rot="5400000">
            <a:off x="2741603" y="5171166"/>
            <a:ext cx="181129" cy="362253"/>
            <a:chOff x="1784929" y="2430424"/>
            <a:chExt cx="181129" cy="362253"/>
          </a:xfrm>
        </p:grpSpPr>
        <p:sp>
          <p:nvSpPr>
            <p:cNvPr id="141" name="Rectangle 140"/>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Rectangle 141"/>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3" name="Group 142"/>
          <p:cNvGrpSpPr/>
          <p:nvPr/>
        </p:nvGrpSpPr>
        <p:grpSpPr>
          <a:xfrm rot="5400000">
            <a:off x="4544653" y="5134261"/>
            <a:ext cx="181129" cy="362253"/>
            <a:chOff x="1784929" y="2430424"/>
            <a:chExt cx="181129" cy="362253"/>
          </a:xfrm>
        </p:grpSpPr>
        <p:sp>
          <p:nvSpPr>
            <p:cNvPr id="144" name="Rectangle 143"/>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Rectangle 144"/>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6" name="Group 145"/>
          <p:cNvGrpSpPr/>
          <p:nvPr/>
        </p:nvGrpSpPr>
        <p:grpSpPr>
          <a:xfrm rot="5400000">
            <a:off x="5657985" y="5121485"/>
            <a:ext cx="181129" cy="362253"/>
            <a:chOff x="1784929" y="2430424"/>
            <a:chExt cx="181129" cy="362253"/>
          </a:xfrm>
        </p:grpSpPr>
        <p:sp>
          <p:nvSpPr>
            <p:cNvPr id="147" name="Rectangle 146"/>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8" name="Rectangle 147"/>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9" name="Group 148"/>
          <p:cNvGrpSpPr/>
          <p:nvPr/>
        </p:nvGrpSpPr>
        <p:grpSpPr>
          <a:xfrm rot="10800000">
            <a:off x="7948279" y="2260042"/>
            <a:ext cx="181129" cy="362253"/>
            <a:chOff x="2468503" y="2582905"/>
            <a:chExt cx="181129" cy="362253"/>
          </a:xfrm>
        </p:grpSpPr>
        <p:sp>
          <p:nvSpPr>
            <p:cNvPr id="150" name="Rectangle 149"/>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 name="Rectangle 150"/>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2" name="Group 151"/>
          <p:cNvGrpSpPr/>
          <p:nvPr/>
        </p:nvGrpSpPr>
        <p:grpSpPr>
          <a:xfrm rot="10800000">
            <a:off x="7948276" y="3376068"/>
            <a:ext cx="181129" cy="362253"/>
            <a:chOff x="2468503" y="2582905"/>
            <a:chExt cx="181129" cy="362253"/>
          </a:xfrm>
        </p:grpSpPr>
        <p:sp>
          <p:nvSpPr>
            <p:cNvPr id="153" name="Rectangle 152"/>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 name="Rectangle 153"/>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5" name="Group 154"/>
          <p:cNvGrpSpPr/>
          <p:nvPr/>
        </p:nvGrpSpPr>
        <p:grpSpPr>
          <a:xfrm rot="10800000">
            <a:off x="10824992" y="2207254"/>
            <a:ext cx="181129" cy="362253"/>
            <a:chOff x="2468503" y="2582905"/>
            <a:chExt cx="181129" cy="362253"/>
          </a:xfrm>
        </p:grpSpPr>
        <p:sp>
          <p:nvSpPr>
            <p:cNvPr id="156" name="Rectangle 155"/>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7" name="Rectangle 156"/>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8" name="Group 157"/>
          <p:cNvGrpSpPr/>
          <p:nvPr/>
        </p:nvGrpSpPr>
        <p:grpSpPr>
          <a:xfrm rot="10800000">
            <a:off x="10824989" y="3323280"/>
            <a:ext cx="181129" cy="362253"/>
            <a:chOff x="2468503" y="2582905"/>
            <a:chExt cx="181129" cy="362253"/>
          </a:xfrm>
        </p:grpSpPr>
        <p:sp>
          <p:nvSpPr>
            <p:cNvPr id="159" name="Rectangle 158"/>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Rectangle 159"/>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7" name="Group 176"/>
          <p:cNvGrpSpPr/>
          <p:nvPr/>
        </p:nvGrpSpPr>
        <p:grpSpPr>
          <a:xfrm rot="16200000">
            <a:off x="8526059" y="5161047"/>
            <a:ext cx="181129" cy="362253"/>
            <a:chOff x="1784929" y="2430424"/>
            <a:chExt cx="181129" cy="362253"/>
          </a:xfrm>
        </p:grpSpPr>
        <p:sp>
          <p:nvSpPr>
            <p:cNvPr id="178" name="Rectangle 177"/>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9" name="Rectangle 178"/>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80" name="Group 179"/>
          <p:cNvGrpSpPr/>
          <p:nvPr/>
        </p:nvGrpSpPr>
        <p:grpSpPr>
          <a:xfrm rot="16200000">
            <a:off x="7411624" y="5171793"/>
            <a:ext cx="181129" cy="362253"/>
            <a:chOff x="1784929" y="2430424"/>
            <a:chExt cx="181129" cy="362253"/>
          </a:xfrm>
        </p:grpSpPr>
        <p:sp>
          <p:nvSpPr>
            <p:cNvPr id="181" name="Rectangle 180"/>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2" name="Rectangle 181"/>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83" name="Group 182"/>
          <p:cNvGrpSpPr/>
          <p:nvPr/>
        </p:nvGrpSpPr>
        <p:grpSpPr>
          <a:xfrm rot="16200000">
            <a:off x="11402826" y="5129689"/>
            <a:ext cx="181129" cy="362253"/>
            <a:chOff x="1784929" y="2430424"/>
            <a:chExt cx="181129" cy="362253"/>
          </a:xfrm>
        </p:grpSpPr>
        <p:sp>
          <p:nvSpPr>
            <p:cNvPr id="184" name="Rectangle 183"/>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5" name="Rectangle 184"/>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86" name="Group 185"/>
          <p:cNvGrpSpPr/>
          <p:nvPr/>
        </p:nvGrpSpPr>
        <p:grpSpPr>
          <a:xfrm rot="16200000">
            <a:off x="10288391" y="5140435"/>
            <a:ext cx="181129" cy="362253"/>
            <a:chOff x="1784929" y="2430424"/>
            <a:chExt cx="181129" cy="362253"/>
          </a:xfrm>
        </p:grpSpPr>
        <p:sp>
          <p:nvSpPr>
            <p:cNvPr id="187" name="Rectangle 186"/>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8" name="Rectangle 187"/>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189" name="Straight Arrow Connector 188"/>
          <p:cNvCxnSpPr/>
          <p:nvPr/>
        </p:nvCxnSpPr>
        <p:spPr>
          <a:xfrm rot="10800000" flipH="1">
            <a:off x="2950795" y="1620667"/>
            <a:ext cx="605212" cy="640778"/>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92" name="Straight Arrow Connector 191"/>
          <p:cNvCxnSpPr/>
          <p:nvPr/>
        </p:nvCxnSpPr>
        <p:spPr>
          <a:xfrm flipH="1">
            <a:off x="8867743" y="1603750"/>
            <a:ext cx="516875" cy="817153"/>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93" name="Straight Arrow Connector 192"/>
          <p:cNvCxnSpPr/>
          <p:nvPr/>
        </p:nvCxnSpPr>
        <p:spPr>
          <a:xfrm flipH="1" flipV="1">
            <a:off x="8733449" y="4405111"/>
            <a:ext cx="516875" cy="817153"/>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sp>
        <p:nvSpPr>
          <p:cNvPr id="194" name="TextBox 193"/>
          <p:cNvSpPr txBox="1"/>
          <p:nvPr/>
        </p:nvSpPr>
        <p:spPr>
          <a:xfrm>
            <a:off x="9050716" y="2248069"/>
            <a:ext cx="290464" cy="369332"/>
          </a:xfrm>
          <a:prstGeom prst="rect">
            <a:avLst/>
          </a:prstGeom>
          <a:noFill/>
        </p:spPr>
        <p:txBody>
          <a:bodyPr wrap="none" rtlCol="0">
            <a:spAutoFit/>
          </a:bodyPr>
          <a:lstStyle/>
          <a:p>
            <a:r>
              <a:rPr lang="en-US" dirty="0" smtClean="0"/>
              <a:t>F</a:t>
            </a:r>
            <a:endParaRPr lang="en-US" dirty="0"/>
          </a:p>
        </p:txBody>
      </p:sp>
      <p:sp>
        <p:nvSpPr>
          <p:cNvPr id="195" name="TextBox 194"/>
          <p:cNvSpPr txBox="1"/>
          <p:nvPr/>
        </p:nvSpPr>
        <p:spPr>
          <a:xfrm>
            <a:off x="5372403" y="592305"/>
            <a:ext cx="6651583" cy="646331"/>
          </a:xfrm>
          <a:prstGeom prst="rect">
            <a:avLst/>
          </a:prstGeom>
          <a:noFill/>
        </p:spPr>
        <p:txBody>
          <a:bodyPr wrap="square" rtlCol="0">
            <a:spAutoFit/>
          </a:bodyPr>
          <a:lstStyle/>
          <a:p>
            <a:r>
              <a:rPr lang="en-US" dirty="0" smtClean="0"/>
              <a:t>Same step size can be achieved using different coil commutation that results in different MMF. Same number of coils are active each step.</a:t>
            </a:r>
            <a:endParaRPr lang="en-US" dirty="0"/>
          </a:p>
        </p:txBody>
      </p:sp>
    </p:spTree>
    <p:extLst>
      <p:ext uri="{BB962C8B-B14F-4D97-AF65-F5344CB8AC3E}">
        <p14:creationId xmlns:p14="http://schemas.microsoft.com/office/powerpoint/2010/main" val="2539773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Half step</a:t>
            </a:r>
            <a:endParaRPr lang="en-US" dirty="0"/>
          </a:p>
        </p:txBody>
      </p:sp>
      <p:pic>
        <p:nvPicPr>
          <p:cNvPr id="4"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74" y="1955432"/>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2043159" y="2773050"/>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 name="Group 5"/>
          <p:cNvGrpSpPr/>
          <p:nvPr/>
        </p:nvGrpSpPr>
        <p:grpSpPr>
          <a:xfrm rot="2700000">
            <a:off x="2193333" y="2832666"/>
            <a:ext cx="181129" cy="362253"/>
            <a:chOff x="6754483" y="560717"/>
            <a:chExt cx="146649" cy="293298"/>
          </a:xfrm>
        </p:grpSpPr>
        <p:sp>
          <p:nvSpPr>
            <p:cNvPr id="7" name="Rectangle 6"/>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 name="Group 8"/>
          <p:cNvGrpSpPr/>
          <p:nvPr/>
        </p:nvGrpSpPr>
        <p:grpSpPr>
          <a:xfrm rot="5400000">
            <a:off x="1631085" y="2830286"/>
            <a:ext cx="181129" cy="362253"/>
            <a:chOff x="1784929" y="2430424"/>
            <a:chExt cx="181129" cy="362253"/>
          </a:xfrm>
        </p:grpSpPr>
        <p:sp>
          <p:nvSpPr>
            <p:cNvPr id="10" name="Rectangle 9"/>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392" y="1900767"/>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p:cNvSpPr/>
          <p:nvPr/>
        </p:nvSpPr>
        <p:spPr>
          <a:xfrm>
            <a:off x="4921777" y="2718385"/>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 name="Group 13"/>
          <p:cNvGrpSpPr/>
          <p:nvPr/>
        </p:nvGrpSpPr>
        <p:grpSpPr>
          <a:xfrm rot="5400000">
            <a:off x="5071951" y="2778001"/>
            <a:ext cx="181129" cy="362253"/>
            <a:chOff x="6754483" y="560717"/>
            <a:chExt cx="146649" cy="293298"/>
          </a:xfrm>
        </p:grpSpPr>
        <p:sp>
          <p:nvSpPr>
            <p:cNvPr id="15" name="Rectangle 14"/>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p:cNvGrpSpPr/>
          <p:nvPr/>
        </p:nvGrpSpPr>
        <p:grpSpPr>
          <a:xfrm rot="5400000">
            <a:off x="4545027" y="2775436"/>
            <a:ext cx="181129" cy="362253"/>
            <a:chOff x="2468503" y="2582905"/>
            <a:chExt cx="181129" cy="362253"/>
          </a:xfrm>
        </p:grpSpPr>
        <p:sp>
          <p:nvSpPr>
            <p:cNvPr id="18" name="Rectangle 17"/>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 name="TextBox 20"/>
          <p:cNvSpPr txBox="1"/>
          <p:nvPr/>
        </p:nvSpPr>
        <p:spPr>
          <a:xfrm>
            <a:off x="411736" y="1902949"/>
            <a:ext cx="301686" cy="369332"/>
          </a:xfrm>
          <a:prstGeom prst="rect">
            <a:avLst/>
          </a:prstGeom>
          <a:noFill/>
        </p:spPr>
        <p:txBody>
          <a:bodyPr wrap="none" rtlCol="0">
            <a:spAutoFit/>
          </a:bodyPr>
          <a:lstStyle/>
          <a:p>
            <a:r>
              <a:rPr lang="en-US" dirty="0" smtClean="0"/>
              <a:t>1</a:t>
            </a:r>
            <a:endParaRPr lang="en-US" dirty="0"/>
          </a:p>
        </p:txBody>
      </p:sp>
      <p:grpSp>
        <p:nvGrpSpPr>
          <p:cNvPr id="22" name="Group 21"/>
          <p:cNvGrpSpPr/>
          <p:nvPr/>
        </p:nvGrpSpPr>
        <p:grpSpPr>
          <a:xfrm rot="5400000">
            <a:off x="2744417" y="2817510"/>
            <a:ext cx="181129" cy="362253"/>
            <a:chOff x="1784929" y="2430424"/>
            <a:chExt cx="181129" cy="362253"/>
          </a:xfrm>
        </p:grpSpPr>
        <p:sp>
          <p:nvSpPr>
            <p:cNvPr id="23" name="Rectangle 22"/>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 name="Group 24"/>
          <p:cNvGrpSpPr/>
          <p:nvPr/>
        </p:nvGrpSpPr>
        <p:grpSpPr>
          <a:xfrm rot="5400000">
            <a:off x="5639344" y="2783251"/>
            <a:ext cx="181129" cy="362253"/>
            <a:chOff x="1784929" y="2430424"/>
            <a:chExt cx="181129" cy="362253"/>
          </a:xfrm>
        </p:grpSpPr>
        <p:sp>
          <p:nvSpPr>
            <p:cNvPr id="26" name="Rectangle 25"/>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8" name="TextBox 27"/>
          <p:cNvSpPr txBox="1"/>
          <p:nvPr/>
        </p:nvSpPr>
        <p:spPr>
          <a:xfrm flipH="1">
            <a:off x="1721650" y="1797040"/>
            <a:ext cx="290464" cy="369332"/>
          </a:xfrm>
          <a:prstGeom prst="rect">
            <a:avLst/>
          </a:prstGeom>
          <a:noFill/>
        </p:spPr>
        <p:txBody>
          <a:bodyPr wrap="none" rtlCol="0">
            <a:spAutoFit/>
          </a:bodyPr>
          <a:lstStyle/>
          <a:p>
            <a:r>
              <a:rPr lang="en-US" dirty="0" smtClean="0"/>
              <a:t>F</a:t>
            </a:r>
            <a:endParaRPr lang="en-US" dirty="0"/>
          </a:p>
        </p:txBody>
      </p:sp>
      <p:grpSp>
        <p:nvGrpSpPr>
          <p:cNvPr id="29" name="Group 28"/>
          <p:cNvGrpSpPr/>
          <p:nvPr/>
        </p:nvGrpSpPr>
        <p:grpSpPr>
          <a:xfrm>
            <a:off x="2210356" y="3365268"/>
            <a:ext cx="181129" cy="362253"/>
            <a:chOff x="1784929" y="2430424"/>
            <a:chExt cx="181129" cy="362253"/>
          </a:xfrm>
        </p:grpSpPr>
        <p:sp>
          <p:nvSpPr>
            <p:cNvPr id="30" name="Rectangle 29"/>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p:cNvGrpSpPr/>
          <p:nvPr/>
        </p:nvGrpSpPr>
        <p:grpSpPr>
          <a:xfrm>
            <a:off x="2188517" y="2283582"/>
            <a:ext cx="181129" cy="362253"/>
            <a:chOff x="1784929" y="2430424"/>
            <a:chExt cx="181129" cy="362253"/>
          </a:xfrm>
        </p:grpSpPr>
        <p:sp>
          <p:nvSpPr>
            <p:cNvPr id="33" name="Rectangle 32"/>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1"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6563" y="1928545"/>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42" name="Oval 41"/>
          <p:cNvSpPr/>
          <p:nvPr/>
        </p:nvSpPr>
        <p:spPr>
          <a:xfrm>
            <a:off x="7846948" y="2746163"/>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 name="Group 42"/>
          <p:cNvGrpSpPr/>
          <p:nvPr/>
        </p:nvGrpSpPr>
        <p:grpSpPr>
          <a:xfrm rot="8153784">
            <a:off x="7997122" y="2805779"/>
            <a:ext cx="181129" cy="362253"/>
            <a:chOff x="6754483" y="560717"/>
            <a:chExt cx="146649" cy="293298"/>
          </a:xfrm>
        </p:grpSpPr>
        <p:sp>
          <p:nvSpPr>
            <p:cNvPr id="44" name="Rectangle 43"/>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6" name="Group 45"/>
          <p:cNvGrpSpPr/>
          <p:nvPr/>
        </p:nvGrpSpPr>
        <p:grpSpPr>
          <a:xfrm rot="10800000">
            <a:off x="7997124" y="2242681"/>
            <a:ext cx="181129" cy="362253"/>
            <a:chOff x="1784929" y="2430424"/>
            <a:chExt cx="181129" cy="362253"/>
          </a:xfrm>
        </p:grpSpPr>
        <p:sp>
          <p:nvSpPr>
            <p:cNvPr id="47" name="Rectangle 46"/>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9"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5181" y="1873880"/>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50" name="Oval 49"/>
          <p:cNvSpPr/>
          <p:nvPr/>
        </p:nvSpPr>
        <p:spPr>
          <a:xfrm>
            <a:off x="10725566" y="2691498"/>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p:cNvGrpSpPr/>
          <p:nvPr/>
        </p:nvGrpSpPr>
        <p:grpSpPr>
          <a:xfrm rot="10800000">
            <a:off x="10875740" y="2751114"/>
            <a:ext cx="181129" cy="362253"/>
            <a:chOff x="6754483" y="560717"/>
            <a:chExt cx="146649" cy="293298"/>
          </a:xfrm>
        </p:grpSpPr>
        <p:sp>
          <p:nvSpPr>
            <p:cNvPr id="52" name="Rectangle 51"/>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52"/>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4" name="Group 53"/>
          <p:cNvGrpSpPr/>
          <p:nvPr/>
        </p:nvGrpSpPr>
        <p:grpSpPr>
          <a:xfrm rot="10800000">
            <a:off x="10875742" y="2183636"/>
            <a:ext cx="181129" cy="362253"/>
            <a:chOff x="2468503" y="2582905"/>
            <a:chExt cx="181129" cy="362253"/>
          </a:xfrm>
        </p:grpSpPr>
        <p:sp>
          <p:nvSpPr>
            <p:cNvPr id="55" name="Rectangle 54"/>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8" name="TextBox 57"/>
          <p:cNvSpPr txBox="1"/>
          <p:nvPr/>
        </p:nvSpPr>
        <p:spPr>
          <a:xfrm>
            <a:off x="4054790" y="1861406"/>
            <a:ext cx="301686" cy="369332"/>
          </a:xfrm>
          <a:prstGeom prst="rect">
            <a:avLst/>
          </a:prstGeom>
          <a:noFill/>
        </p:spPr>
        <p:txBody>
          <a:bodyPr wrap="none" rtlCol="0">
            <a:spAutoFit/>
          </a:bodyPr>
          <a:lstStyle/>
          <a:p>
            <a:r>
              <a:rPr lang="en-US" dirty="0" smtClean="0"/>
              <a:t>2</a:t>
            </a:r>
            <a:endParaRPr lang="en-US" dirty="0"/>
          </a:p>
        </p:txBody>
      </p:sp>
      <p:grpSp>
        <p:nvGrpSpPr>
          <p:cNvPr id="59" name="Group 58"/>
          <p:cNvGrpSpPr/>
          <p:nvPr/>
        </p:nvGrpSpPr>
        <p:grpSpPr>
          <a:xfrm rot="10800000">
            <a:off x="7981478" y="3333763"/>
            <a:ext cx="181129" cy="362253"/>
            <a:chOff x="1784929" y="2430424"/>
            <a:chExt cx="181129" cy="362253"/>
          </a:xfrm>
        </p:grpSpPr>
        <p:sp>
          <p:nvSpPr>
            <p:cNvPr id="60" name="Rectangle 59"/>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Rectangle 60"/>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2" name="Group 61"/>
          <p:cNvGrpSpPr/>
          <p:nvPr/>
        </p:nvGrpSpPr>
        <p:grpSpPr>
          <a:xfrm rot="10800000">
            <a:off x="10875739" y="3299662"/>
            <a:ext cx="181129" cy="362253"/>
            <a:chOff x="2468503" y="2582905"/>
            <a:chExt cx="181129" cy="362253"/>
          </a:xfrm>
        </p:grpSpPr>
        <p:sp>
          <p:nvSpPr>
            <p:cNvPr id="63" name="Rectangle 62"/>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65" name="Straight Arrow Connector 64"/>
          <p:cNvCxnSpPr/>
          <p:nvPr/>
        </p:nvCxnSpPr>
        <p:spPr>
          <a:xfrm flipV="1">
            <a:off x="1357884" y="1421177"/>
            <a:ext cx="813723" cy="751725"/>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8254218" y="1474460"/>
            <a:ext cx="290464" cy="369332"/>
          </a:xfrm>
          <a:prstGeom prst="rect">
            <a:avLst/>
          </a:prstGeom>
          <a:noFill/>
        </p:spPr>
        <p:txBody>
          <a:bodyPr wrap="none" rtlCol="0">
            <a:spAutoFit/>
          </a:bodyPr>
          <a:lstStyle/>
          <a:p>
            <a:r>
              <a:rPr lang="en-US" dirty="0" smtClean="0"/>
              <a:t>F</a:t>
            </a:r>
            <a:endParaRPr lang="en-US" dirty="0"/>
          </a:p>
        </p:txBody>
      </p:sp>
      <p:grpSp>
        <p:nvGrpSpPr>
          <p:cNvPr id="67" name="Group 66"/>
          <p:cNvGrpSpPr/>
          <p:nvPr/>
        </p:nvGrpSpPr>
        <p:grpSpPr>
          <a:xfrm rot="5400000">
            <a:off x="7432060" y="2812896"/>
            <a:ext cx="181129" cy="362253"/>
            <a:chOff x="1784929" y="2430424"/>
            <a:chExt cx="181129" cy="362253"/>
          </a:xfrm>
        </p:grpSpPr>
        <p:sp>
          <p:nvSpPr>
            <p:cNvPr id="68" name="Rectangle 67"/>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Rectangle 68"/>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0" name="Group 69"/>
          <p:cNvGrpSpPr/>
          <p:nvPr/>
        </p:nvGrpSpPr>
        <p:grpSpPr>
          <a:xfrm rot="5400000">
            <a:off x="8545392" y="2800120"/>
            <a:ext cx="181129" cy="362253"/>
            <a:chOff x="1784929" y="2430424"/>
            <a:chExt cx="181129" cy="362253"/>
          </a:xfrm>
        </p:grpSpPr>
        <p:sp>
          <p:nvSpPr>
            <p:cNvPr id="71" name="Rectangle 70"/>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71"/>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87" name="Straight Arrow Connector 86"/>
          <p:cNvCxnSpPr/>
          <p:nvPr/>
        </p:nvCxnSpPr>
        <p:spPr>
          <a:xfrm>
            <a:off x="4841665" y="1983143"/>
            <a:ext cx="766751"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p:cNvCxnSpPr/>
          <p:nvPr/>
        </p:nvCxnSpPr>
        <p:spPr>
          <a:xfrm>
            <a:off x="7864583" y="1475328"/>
            <a:ext cx="832103" cy="86699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sp>
        <p:nvSpPr>
          <p:cNvPr id="90" name="TextBox 89"/>
          <p:cNvSpPr txBox="1"/>
          <p:nvPr/>
        </p:nvSpPr>
        <p:spPr>
          <a:xfrm>
            <a:off x="6493934" y="1900767"/>
            <a:ext cx="301686" cy="369332"/>
          </a:xfrm>
          <a:prstGeom prst="rect">
            <a:avLst/>
          </a:prstGeom>
          <a:noFill/>
        </p:spPr>
        <p:txBody>
          <a:bodyPr wrap="none" rtlCol="0">
            <a:spAutoFit/>
          </a:bodyPr>
          <a:lstStyle/>
          <a:p>
            <a:r>
              <a:rPr lang="en-US" dirty="0" smtClean="0"/>
              <a:t>3</a:t>
            </a:r>
            <a:endParaRPr lang="en-US" dirty="0"/>
          </a:p>
        </p:txBody>
      </p:sp>
      <p:sp>
        <p:nvSpPr>
          <p:cNvPr id="91" name="TextBox 90"/>
          <p:cNvSpPr txBox="1"/>
          <p:nvPr/>
        </p:nvSpPr>
        <p:spPr>
          <a:xfrm>
            <a:off x="9400625" y="1873349"/>
            <a:ext cx="301686" cy="369332"/>
          </a:xfrm>
          <a:prstGeom prst="rect">
            <a:avLst/>
          </a:prstGeom>
          <a:noFill/>
        </p:spPr>
        <p:txBody>
          <a:bodyPr wrap="none" rtlCol="0">
            <a:spAutoFit/>
          </a:bodyPr>
          <a:lstStyle/>
          <a:p>
            <a:r>
              <a:rPr lang="en-US" dirty="0" smtClean="0"/>
              <a:t>4</a:t>
            </a:r>
            <a:endParaRPr lang="en-US" dirty="0"/>
          </a:p>
        </p:txBody>
      </p:sp>
      <p:sp>
        <p:nvSpPr>
          <p:cNvPr id="92" name="TextBox 91"/>
          <p:cNvSpPr txBox="1"/>
          <p:nvPr/>
        </p:nvSpPr>
        <p:spPr>
          <a:xfrm>
            <a:off x="5079844" y="1618839"/>
            <a:ext cx="290464" cy="369332"/>
          </a:xfrm>
          <a:prstGeom prst="rect">
            <a:avLst/>
          </a:prstGeom>
          <a:noFill/>
        </p:spPr>
        <p:txBody>
          <a:bodyPr wrap="none" rtlCol="0">
            <a:spAutoFit/>
          </a:bodyPr>
          <a:lstStyle/>
          <a:p>
            <a:r>
              <a:rPr lang="en-US" dirty="0" smtClean="0"/>
              <a:t>F</a:t>
            </a:r>
            <a:endParaRPr lang="en-US" dirty="0"/>
          </a:p>
        </p:txBody>
      </p:sp>
      <p:cxnSp>
        <p:nvCxnSpPr>
          <p:cNvPr id="93" name="Straight Arrow Connector 92"/>
          <p:cNvCxnSpPr/>
          <p:nvPr/>
        </p:nvCxnSpPr>
        <p:spPr>
          <a:xfrm rot="5400000">
            <a:off x="9767739" y="1711681"/>
            <a:ext cx="766751"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sp>
        <p:nvSpPr>
          <p:cNvPr id="94" name="TextBox 93"/>
          <p:cNvSpPr txBox="1"/>
          <p:nvPr/>
        </p:nvSpPr>
        <p:spPr>
          <a:xfrm>
            <a:off x="10297319" y="1426396"/>
            <a:ext cx="290464" cy="369332"/>
          </a:xfrm>
          <a:prstGeom prst="rect">
            <a:avLst/>
          </a:prstGeom>
          <a:noFill/>
        </p:spPr>
        <p:txBody>
          <a:bodyPr wrap="none" rtlCol="0">
            <a:spAutoFit/>
          </a:bodyPr>
          <a:lstStyle/>
          <a:p>
            <a:r>
              <a:rPr lang="en-US" dirty="0" smtClean="0"/>
              <a:t>F</a:t>
            </a:r>
            <a:endParaRPr lang="en-US" dirty="0"/>
          </a:p>
        </p:txBody>
      </p:sp>
    </p:spTree>
    <p:extLst>
      <p:ext uri="{BB962C8B-B14F-4D97-AF65-F5344CB8AC3E}">
        <p14:creationId xmlns:p14="http://schemas.microsoft.com/office/powerpoint/2010/main" val="2542269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step: 3 Phases</a:t>
            </a:r>
            <a:endParaRPr lang="en-US" dirty="0"/>
          </a:p>
        </p:txBody>
      </p:sp>
      <p:cxnSp>
        <p:nvCxnSpPr>
          <p:cNvPr id="37" name="Straight Connector 36"/>
          <p:cNvCxnSpPr/>
          <p:nvPr/>
        </p:nvCxnSpPr>
        <p:spPr>
          <a:xfrm flipV="1">
            <a:off x="10104946" y="365125"/>
            <a:ext cx="0" cy="169545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a:off x="10085896" y="2040730"/>
            <a:ext cx="1498816" cy="77732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H="1">
            <a:off x="8790495" y="2060575"/>
            <a:ext cx="1295401" cy="852725"/>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5" name="TextBox 74"/>
          <p:cNvSpPr txBox="1"/>
          <p:nvPr/>
        </p:nvSpPr>
        <p:spPr>
          <a:xfrm>
            <a:off x="10123997" y="192841"/>
            <a:ext cx="317716" cy="369332"/>
          </a:xfrm>
          <a:prstGeom prst="rect">
            <a:avLst/>
          </a:prstGeom>
          <a:noFill/>
        </p:spPr>
        <p:txBody>
          <a:bodyPr wrap="none" rtlCol="0">
            <a:spAutoFit/>
          </a:bodyPr>
          <a:lstStyle/>
          <a:p>
            <a:r>
              <a:rPr lang="en-US" dirty="0" smtClean="0"/>
              <a:t>A</a:t>
            </a:r>
            <a:endParaRPr lang="en-US" dirty="0"/>
          </a:p>
        </p:txBody>
      </p:sp>
      <p:sp>
        <p:nvSpPr>
          <p:cNvPr id="83" name="TextBox 82"/>
          <p:cNvSpPr txBox="1"/>
          <p:nvPr/>
        </p:nvSpPr>
        <p:spPr>
          <a:xfrm>
            <a:off x="11393134" y="2306081"/>
            <a:ext cx="309700" cy="369332"/>
          </a:xfrm>
          <a:prstGeom prst="rect">
            <a:avLst/>
          </a:prstGeom>
          <a:noFill/>
        </p:spPr>
        <p:txBody>
          <a:bodyPr wrap="none" rtlCol="0">
            <a:spAutoFit/>
          </a:bodyPr>
          <a:lstStyle/>
          <a:p>
            <a:r>
              <a:rPr lang="en-US" dirty="0"/>
              <a:t>B</a:t>
            </a:r>
          </a:p>
        </p:txBody>
      </p:sp>
      <p:sp>
        <p:nvSpPr>
          <p:cNvPr id="84" name="TextBox 83"/>
          <p:cNvSpPr txBox="1"/>
          <p:nvPr/>
        </p:nvSpPr>
        <p:spPr>
          <a:xfrm>
            <a:off x="8876083" y="2812494"/>
            <a:ext cx="309700" cy="369332"/>
          </a:xfrm>
          <a:prstGeom prst="rect">
            <a:avLst/>
          </a:prstGeom>
          <a:noFill/>
        </p:spPr>
        <p:txBody>
          <a:bodyPr wrap="none" rtlCol="0">
            <a:spAutoFit/>
          </a:bodyPr>
          <a:lstStyle/>
          <a:p>
            <a:r>
              <a:rPr lang="en-US" dirty="0" smtClean="0"/>
              <a:t>C</a:t>
            </a:r>
            <a:endParaRPr lang="en-US" dirty="0"/>
          </a:p>
        </p:txBody>
      </p:sp>
      <p:cxnSp>
        <p:nvCxnSpPr>
          <p:cNvPr id="124" name="Straight Connector 123"/>
          <p:cNvCxnSpPr/>
          <p:nvPr/>
        </p:nvCxnSpPr>
        <p:spPr>
          <a:xfrm flipV="1">
            <a:off x="1076509" y="1576606"/>
            <a:ext cx="0" cy="916463"/>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6" name="Straight Connector 125"/>
          <p:cNvCxnSpPr/>
          <p:nvPr/>
        </p:nvCxnSpPr>
        <p:spPr>
          <a:xfrm>
            <a:off x="2075358" y="1686607"/>
            <a:ext cx="593106" cy="557317"/>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27" name="Straight Connector 126"/>
          <p:cNvCxnSpPr/>
          <p:nvPr/>
        </p:nvCxnSpPr>
        <p:spPr>
          <a:xfrm flipH="1">
            <a:off x="3781059" y="1732543"/>
            <a:ext cx="770082" cy="580539"/>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28" name="TextBox 127"/>
          <p:cNvSpPr txBox="1"/>
          <p:nvPr/>
        </p:nvSpPr>
        <p:spPr>
          <a:xfrm>
            <a:off x="756005" y="1910260"/>
            <a:ext cx="159546" cy="225104"/>
          </a:xfrm>
          <a:prstGeom prst="rect">
            <a:avLst/>
          </a:prstGeom>
          <a:noFill/>
        </p:spPr>
        <p:txBody>
          <a:bodyPr wrap="none" rtlCol="0">
            <a:spAutoFit/>
          </a:bodyPr>
          <a:lstStyle/>
          <a:p>
            <a:r>
              <a:rPr lang="en-US" dirty="0" smtClean="0"/>
              <a:t>A</a:t>
            </a:r>
            <a:endParaRPr lang="en-US" dirty="0"/>
          </a:p>
        </p:txBody>
      </p:sp>
      <p:sp>
        <p:nvSpPr>
          <p:cNvPr id="129" name="TextBox 128"/>
          <p:cNvSpPr txBox="1"/>
          <p:nvPr/>
        </p:nvSpPr>
        <p:spPr>
          <a:xfrm>
            <a:off x="2086958" y="1910260"/>
            <a:ext cx="155520" cy="225104"/>
          </a:xfrm>
          <a:prstGeom prst="rect">
            <a:avLst/>
          </a:prstGeom>
          <a:noFill/>
        </p:spPr>
        <p:txBody>
          <a:bodyPr wrap="none" rtlCol="0">
            <a:spAutoFit/>
          </a:bodyPr>
          <a:lstStyle/>
          <a:p>
            <a:r>
              <a:rPr lang="en-US" dirty="0" smtClean="0"/>
              <a:t>B</a:t>
            </a:r>
            <a:endParaRPr lang="en-US" dirty="0"/>
          </a:p>
        </p:txBody>
      </p:sp>
      <p:sp>
        <p:nvSpPr>
          <p:cNvPr id="130" name="TextBox 129"/>
          <p:cNvSpPr txBox="1"/>
          <p:nvPr/>
        </p:nvSpPr>
        <p:spPr>
          <a:xfrm>
            <a:off x="4201355" y="1990747"/>
            <a:ext cx="308098" cy="369332"/>
          </a:xfrm>
          <a:prstGeom prst="rect">
            <a:avLst/>
          </a:prstGeom>
          <a:noFill/>
        </p:spPr>
        <p:txBody>
          <a:bodyPr wrap="none" rtlCol="0">
            <a:spAutoFit/>
          </a:bodyPr>
          <a:lstStyle/>
          <a:p>
            <a:r>
              <a:rPr lang="en-US" dirty="0" smtClean="0"/>
              <a:t>C</a:t>
            </a:r>
            <a:endParaRPr lang="en-US" dirty="0"/>
          </a:p>
        </p:txBody>
      </p:sp>
      <p:grpSp>
        <p:nvGrpSpPr>
          <p:cNvPr id="131" name="Group 130"/>
          <p:cNvGrpSpPr/>
          <p:nvPr/>
        </p:nvGrpSpPr>
        <p:grpSpPr>
          <a:xfrm>
            <a:off x="712466" y="2579223"/>
            <a:ext cx="1104900" cy="1590675"/>
            <a:chOff x="695326" y="2952750"/>
            <a:chExt cx="1104900" cy="1590675"/>
          </a:xfrm>
        </p:grpSpPr>
        <p:grpSp>
          <p:nvGrpSpPr>
            <p:cNvPr id="132" name="Group 131"/>
            <p:cNvGrpSpPr/>
            <p:nvPr/>
          </p:nvGrpSpPr>
          <p:grpSpPr>
            <a:xfrm>
              <a:off x="695326" y="2952750"/>
              <a:ext cx="1104900" cy="1590675"/>
              <a:chOff x="695325" y="2952750"/>
              <a:chExt cx="2200275" cy="2609850"/>
            </a:xfrm>
          </p:grpSpPr>
          <p:cxnSp>
            <p:nvCxnSpPr>
              <p:cNvPr id="135" name="Straight Connector 134"/>
              <p:cNvCxnSpPr/>
              <p:nvPr/>
            </p:nvCxnSpPr>
            <p:spPr>
              <a:xfrm flipV="1">
                <a:off x="1362075" y="2952750"/>
                <a:ext cx="0" cy="169545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6" name="Straight Connector 135"/>
              <p:cNvCxnSpPr/>
              <p:nvPr/>
            </p:nvCxnSpPr>
            <p:spPr>
              <a:xfrm>
                <a:off x="1362075" y="4648200"/>
                <a:ext cx="1181100" cy="91440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37" name="Straight Connector 136"/>
              <p:cNvCxnSpPr/>
              <p:nvPr/>
            </p:nvCxnSpPr>
            <p:spPr>
              <a:xfrm flipV="1">
                <a:off x="1362075" y="3695700"/>
                <a:ext cx="1533525" cy="952501"/>
              </a:xfrm>
              <a:prstGeom prst="line">
                <a:avLst/>
              </a:prstGeom>
              <a:ln w="12700">
                <a:prstDash val="sys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8" name="TextBox 137"/>
              <p:cNvSpPr txBox="1"/>
              <p:nvPr/>
            </p:nvSpPr>
            <p:spPr>
              <a:xfrm>
                <a:off x="695325" y="3057525"/>
                <a:ext cx="317716" cy="369332"/>
              </a:xfrm>
              <a:prstGeom prst="rect">
                <a:avLst/>
              </a:prstGeom>
              <a:noFill/>
            </p:spPr>
            <p:txBody>
              <a:bodyPr wrap="none" rtlCol="0">
                <a:spAutoFit/>
              </a:bodyPr>
              <a:lstStyle/>
              <a:p>
                <a:r>
                  <a:rPr lang="en-US" dirty="0" smtClean="0"/>
                  <a:t>A</a:t>
                </a:r>
                <a:endParaRPr lang="en-US" dirty="0"/>
              </a:p>
            </p:txBody>
          </p:sp>
          <p:sp>
            <p:nvSpPr>
              <p:cNvPr id="140" name="TextBox 139"/>
              <p:cNvSpPr txBox="1"/>
              <p:nvPr/>
            </p:nvSpPr>
            <p:spPr>
              <a:xfrm>
                <a:off x="2409687" y="5170765"/>
                <a:ext cx="309700" cy="369332"/>
              </a:xfrm>
              <a:prstGeom prst="rect">
                <a:avLst/>
              </a:prstGeom>
              <a:noFill/>
            </p:spPr>
            <p:txBody>
              <a:bodyPr wrap="none" rtlCol="0">
                <a:spAutoFit/>
              </a:bodyPr>
              <a:lstStyle/>
              <a:p>
                <a:r>
                  <a:rPr lang="en-US" dirty="0" smtClean="0"/>
                  <a:t>B</a:t>
                </a:r>
                <a:endParaRPr lang="en-US" dirty="0"/>
              </a:p>
            </p:txBody>
          </p:sp>
        </p:grpSp>
        <mc:AlternateContent xmlns:mc="http://schemas.openxmlformats.org/markup-compatibility/2006" xmlns:a14="http://schemas.microsoft.com/office/drawing/2010/main">
          <mc:Choice Requires="a14">
            <p:sp>
              <p:nvSpPr>
                <p:cNvPr id="134" name="TextBox 133"/>
                <p:cNvSpPr txBox="1"/>
                <p:nvPr/>
              </p:nvSpPr>
              <p:spPr>
                <a:xfrm>
                  <a:off x="1165433" y="3272862"/>
                  <a:ext cx="4411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𝑡</m:t>
                            </m:r>
                          </m:sub>
                        </m:sSub>
                      </m:oMath>
                    </m:oMathPara>
                  </a14:m>
                  <a:endParaRPr lang="en-US" dirty="0"/>
                </a:p>
              </p:txBody>
            </p:sp>
          </mc:Choice>
          <mc:Fallback xmlns="">
            <p:sp>
              <p:nvSpPr>
                <p:cNvPr id="134" name="TextBox 133"/>
                <p:cNvSpPr txBox="1">
                  <a:spLocks noRot="1" noChangeAspect="1" noMove="1" noResize="1" noEditPoints="1" noAdjustHandles="1" noChangeArrowheads="1" noChangeShapeType="1" noTextEdit="1"/>
                </p:cNvSpPr>
                <p:nvPr/>
              </p:nvSpPr>
              <p:spPr>
                <a:xfrm>
                  <a:off x="1165433" y="3272862"/>
                  <a:ext cx="441146" cy="369332"/>
                </a:xfrm>
                <a:prstGeom prst="rect">
                  <a:avLst/>
                </a:prstGeom>
                <a:blipFill>
                  <a:blip r:embed="rId5"/>
                  <a:stretch>
                    <a:fillRect/>
                  </a:stretch>
                </a:blipFill>
              </p:spPr>
              <p:txBody>
                <a:bodyPr/>
                <a:lstStyle/>
                <a:p>
                  <a:r>
                    <a:rPr lang="en-US">
                      <a:noFill/>
                    </a:rPr>
                    <a:t> </a:t>
                  </a:r>
                </a:p>
              </p:txBody>
            </p:sp>
          </mc:Fallback>
        </mc:AlternateContent>
      </p:grpSp>
      <p:sp>
        <p:nvSpPr>
          <p:cNvPr id="125" name="TextBox 124"/>
          <p:cNvSpPr txBox="1"/>
          <p:nvPr/>
        </p:nvSpPr>
        <p:spPr>
          <a:xfrm>
            <a:off x="5695950" y="1910260"/>
            <a:ext cx="2266967" cy="369332"/>
          </a:xfrm>
          <a:prstGeom prst="rect">
            <a:avLst/>
          </a:prstGeom>
          <a:noFill/>
        </p:spPr>
        <p:txBody>
          <a:bodyPr wrap="none" rtlCol="0">
            <a:spAutoFit/>
          </a:bodyPr>
          <a:lstStyle/>
          <a:p>
            <a:r>
              <a:rPr lang="en-US" dirty="0" smtClean="0"/>
              <a:t>1 Coil or “1-phase-on”</a:t>
            </a:r>
            <a:endParaRPr lang="en-US" dirty="0"/>
          </a:p>
        </p:txBody>
      </p:sp>
      <p:sp>
        <p:nvSpPr>
          <p:cNvPr id="162" name="TextBox 161"/>
          <p:cNvSpPr txBox="1"/>
          <p:nvPr/>
        </p:nvSpPr>
        <p:spPr>
          <a:xfrm>
            <a:off x="5688107" y="3303630"/>
            <a:ext cx="2446504" cy="646331"/>
          </a:xfrm>
          <a:prstGeom prst="rect">
            <a:avLst/>
          </a:prstGeom>
          <a:noFill/>
        </p:spPr>
        <p:txBody>
          <a:bodyPr wrap="none" rtlCol="0">
            <a:spAutoFit/>
          </a:bodyPr>
          <a:lstStyle/>
          <a:p>
            <a:r>
              <a:rPr lang="en-US" dirty="0" smtClean="0"/>
              <a:t>2 </a:t>
            </a:r>
            <a:r>
              <a:rPr lang="en-US" dirty="0"/>
              <a:t>Coils or </a:t>
            </a:r>
            <a:r>
              <a:rPr lang="en-US" dirty="0" smtClean="0"/>
              <a:t>“2-phases-on</a:t>
            </a:r>
            <a:r>
              <a:rPr lang="en-US" dirty="0"/>
              <a:t>”</a:t>
            </a:r>
          </a:p>
          <a:p>
            <a:endParaRPr lang="en-US" dirty="0"/>
          </a:p>
        </p:txBody>
      </p:sp>
      <p:sp>
        <p:nvSpPr>
          <p:cNvPr id="163" name="TextBox 162"/>
          <p:cNvSpPr txBox="1"/>
          <p:nvPr/>
        </p:nvSpPr>
        <p:spPr>
          <a:xfrm>
            <a:off x="5734067" y="4715389"/>
            <a:ext cx="2446504" cy="646331"/>
          </a:xfrm>
          <a:prstGeom prst="rect">
            <a:avLst/>
          </a:prstGeom>
          <a:noFill/>
        </p:spPr>
        <p:txBody>
          <a:bodyPr wrap="none" rtlCol="0">
            <a:spAutoFit/>
          </a:bodyPr>
          <a:lstStyle/>
          <a:p>
            <a:r>
              <a:rPr lang="en-US" dirty="0" smtClean="0"/>
              <a:t>3 </a:t>
            </a:r>
            <a:r>
              <a:rPr lang="en-US" dirty="0"/>
              <a:t>Coils or </a:t>
            </a:r>
            <a:r>
              <a:rPr lang="en-US" dirty="0" smtClean="0"/>
              <a:t>“3-phases-on</a:t>
            </a:r>
            <a:r>
              <a:rPr lang="en-US" dirty="0"/>
              <a:t>”</a:t>
            </a:r>
          </a:p>
          <a:p>
            <a:endParaRPr lang="en-US" dirty="0"/>
          </a:p>
        </p:txBody>
      </p:sp>
      <p:grpSp>
        <p:nvGrpSpPr>
          <p:cNvPr id="73" name="Group 72"/>
          <p:cNvGrpSpPr/>
          <p:nvPr/>
        </p:nvGrpSpPr>
        <p:grpSpPr>
          <a:xfrm>
            <a:off x="845928" y="4600341"/>
            <a:ext cx="1841845" cy="1704534"/>
            <a:chOff x="695326" y="2838891"/>
            <a:chExt cx="1841845" cy="1704534"/>
          </a:xfrm>
        </p:grpSpPr>
        <p:grpSp>
          <p:nvGrpSpPr>
            <p:cNvPr id="74" name="Group 73"/>
            <p:cNvGrpSpPr/>
            <p:nvPr/>
          </p:nvGrpSpPr>
          <p:grpSpPr>
            <a:xfrm>
              <a:off x="695326" y="2838891"/>
              <a:ext cx="1841845" cy="1704534"/>
              <a:chOff x="695325" y="2765939"/>
              <a:chExt cx="3667811" cy="2796661"/>
            </a:xfrm>
          </p:grpSpPr>
          <p:cxnSp>
            <p:nvCxnSpPr>
              <p:cNvPr id="77" name="Straight Connector 76"/>
              <p:cNvCxnSpPr/>
              <p:nvPr/>
            </p:nvCxnSpPr>
            <p:spPr>
              <a:xfrm flipV="1">
                <a:off x="1362075" y="2952750"/>
                <a:ext cx="0" cy="169545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p:nvCxnSpPr>
            <p:spPr>
              <a:xfrm>
                <a:off x="1362075" y="4648200"/>
                <a:ext cx="1181100" cy="91440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p:nvCxnSpPr>
            <p:spPr>
              <a:xfrm flipV="1">
                <a:off x="2829611" y="2765939"/>
                <a:ext cx="1533525" cy="952501"/>
              </a:xfrm>
              <a:prstGeom prst="line">
                <a:avLst/>
              </a:prstGeom>
              <a:ln w="12700">
                <a:prstDash val="sys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2" name="TextBox 81"/>
              <p:cNvSpPr txBox="1"/>
              <p:nvPr/>
            </p:nvSpPr>
            <p:spPr>
              <a:xfrm>
                <a:off x="695325" y="3057525"/>
                <a:ext cx="317716" cy="369332"/>
              </a:xfrm>
              <a:prstGeom prst="rect">
                <a:avLst/>
              </a:prstGeom>
              <a:noFill/>
            </p:spPr>
            <p:txBody>
              <a:bodyPr wrap="none" rtlCol="0">
                <a:spAutoFit/>
              </a:bodyPr>
              <a:lstStyle/>
              <a:p>
                <a:r>
                  <a:rPr lang="en-US" dirty="0" smtClean="0"/>
                  <a:t>A</a:t>
                </a:r>
                <a:endParaRPr lang="en-US" dirty="0"/>
              </a:p>
            </p:txBody>
          </p:sp>
          <p:sp>
            <p:nvSpPr>
              <p:cNvPr id="87" name="TextBox 86"/>
              <p:cNvSpPr txBox="1"/>
              <p:nvPr/>
            </p:nvSpPr>
            <p:spPr>
              <a:xfrm>
                <a:off x="2409687" y="5170765"/>
                <a:ext cx="309700" cy="369332"/>
              </a:xfrm>
              <a:prstGeom prst="rect">
                <a:avLst/>
              </a:prstGeom>
              <a:noFill/>
            </p:spPr>
            <p:txBody>
              <a:bodyPr wrap="none" rtlCol="0">
                <a:spAutoFit/>
              </a:bodyPr>
              <a:lstStyle/>
              <a:p>
                <a:r>
                  <a:rPr lang="en-US" dirty="0" smtClean="0"/>
                  <a:t>B</a:t>
                </a:r>
                <a:endParaRPr lang="en-US" dirty="0"/>
              </a:p>
            </p:txBody>
          </p:sp>
        </p:grpSp>
        <mc:AlternateContent xmlns:mc="http://schemas.openxmlformats.org/markup-compatibility/2006" xmlns:a14="http://schemas.microsoft.com/office/drawing/2010/main">
          <mc:Choice Requires="a14">
            <p:sp>
              <p:nvSpPr>
                <p:cNvPr id="76" name="TextBox 75"/>
                <p:cNvSpPr txBox="1"/>
                <p:nvPr/>
              </p:nvSpPr>
              <p:spPr>
                <a:xfrm>
                  <a:off x="1663650" y="2930634"/>
                  <a:ext cx="4411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𝑡</m:t>
                            </m:r>
                          </m:sub>
                        </m:sSub>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a:off x="1663650" y="2930634"/>
                  <a:ext cx="441146" cy="369332"/>
                </a:xfrm>
                <a:prstGeom prst="rect">
                  <a:avLst/>
                </a:prstGeom>
                <a:blipFill>
                  <a:blip r:embed="rId6"/>
                  <a:stretch>
                    <a:fillRect/>
                  </a:stretch>
                </a:blipFill>
              </p:spPr>
              <p:txBody>
                <a:bodyPr/>
                <a:lstStyle/>
                <a:p>
                  <a:r>
                    <a:rPr lang="en-US">
                      <a:noFill/>
                    </a:rPr>
                    <a:t> </a:t>
                  </a:r>
                </a:p>
              </p:txBody>
            </p:sp>
          </mc:Fallback>
        </mc:AlternateContent>
      </p:grpSp>
      <p:cxnSp>
        <p:nvCxnSpPr>
          <p:cNvPr id="161" name="Straight Connector 160"/>
          <p:cNvCxnSpPr/>
          <p:nvPr/>
        </p:nvCxnSpPr>
        <p:spPr>
          <a:xfrm flipV="1">
            <a:off x="1180578" y="5153304"/>
            <a:ext cx="770082" cy="580539"/>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64" name="TextBox 163"/>
          <p:cNvSpPr txBox="1"/>
          <p:nvPr/>
        </p:nvSpPr>
        <p:spPr>
          <a:xfrm>
            <a:off x="1252864" y="5084573"/>
            <a:ext cx="378630" cy="369332"/>
          </a:xfrm>
          <a:prstGeom prst="rect">
            <a:avLst/>
          </a:prstGeom>
          <a:noFill/>
        </p:spPr>
        <p:txBody>
          <a:bodyPr wrap="none" rtlCol="0">
            <a:spAutoFit/>
          </a:bodyPr>
          <a:lstStyle/>
          <a:p>
            <a:r>
              <a:rPr lang="en-US" dirty="0" smtClean="0"/>
              <a:t>-C</a:t>
            </a:r>
            <a:endParaRPr lang="en-US" dirty="0"/>
          </a:p>
        </p:txBody>
      </p:sp>
      <mc:AlternateContent xmlns:mc="http://schemas.openxmlformats.org/markup-compatibility/2006" xmlns:a14="http://schemas.microsoft.com/office/drawing/2010/main">
        <mc:Choice Requires="a14">
          <p:sp>
            <p:nvSpPr>
              <p:cNvPr id="167" name="TextBox 166"/>
              <p:cNvSpPr txBox="1"/>
              <p:nvPr/>
            </p:nvSpPr>
            <p:spPr>
              <a:xfrm>
                <a:off x="3944274" y="6127688"/>
                <a:ext cx="4411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𝑡</m:t>
                          </m:r>
                        </m:sub>
                      </m:sSub>
                    </m:oMath>
                  </m:oMathPara>
                </a14:m>
                <a:endParaRPr lang="en-US" dirty="0"/>
              </a:p>
            </p:txBody>
          </p:sp>
        </mc:Choice>
        <mc:Fallback xmlns="">
          <p:sp>
            <p:nvSpPr>
              <p:cNvPr id="167" name="TextBox 166"/>
              <p:cNvSpPr txBox="1">
                <a:spLocks noRot="1" noChangeAspect="1" noMove="1" noResize="1" noEditPoints="1" noAdjustHandles="1" noChangeArrowheads="1" noChangeShapeType="1" noTextEdit="1"/>
              </p:cNvSpPr>
              <p:nvPr/>
            </p:nvSpPr>
            <p:spPr>
              <a:xfrm>
                <a:off x="3944274" y="6127688"/>
                <a:ext cx="441146" cy="369332"/>
              </a:xfrm>
              <a:prstGeom prst="rect">
                <a:avLst/>
              </a:prstGeom>
              <a:blipFill>
                <a:blip r:embed="rId7"/>
                <a:stretch>
                  <a:fillRect/>
                </a:stretch>
              </a:blipFill>
            </p:spPr>
            <p:txBody>
              <a:bodyPr/>
              <a:lstStyle/>
              <a:p>
                <a:r>
                  <a:rPr lang="en-US">
                    <a:noFill/>
                  </a:rPr>
                  <a:t> </a:t>
                </a:r>
              </a:p>
            </p:txBody>
          </p:sp>
        </mc:Fallback>
      </mc:AlternateContent>
      <p:grpSp>
        <p:nvGrpSpPr>
          <p:cNvPr id="4" name="Group 3"/>
          <p:cNvGrpSpPr/>
          <p:nvPr/>
        </p:nvGrpSpPr>
        <p:grpSpPr>
          <a:xfrm>
            <a:off x="3174192" y="5110264"/>
            <a:ext cx="1457677" cy="910340"/>
            <a:chOff x="3174192" y="5110264"/>
            <a:chExt cx="1457677" cy="910340"/>
          </a:xfrm>
        </p:grpSpPr>
        <p:grpSp>
          <p:nvGrpSpPr>
            <p:cNvPr id="166" name="Group 165"/>
            <p:cNvGrpSpPr/>
            <p:nvPr/>
          </p:nvGrpSpPr>
          <p:grpSpPr>
            <a:xfrm>
              <a:off x="3429154" y="5110264"/>
              <a:ext cx="1202715" cy="910340"/>
              <a:chOff x="324325" y="4610099"/>
              <a:chExt cx="2395062" cy="1493612"/>
            </a:xfrm>
          </p:grpSpPr>
          <p:cxnSp>
            <p:nvCxnSpPr>
              <p:cNvPr id="168" name="Straight Connector 167"/>
              <p:cNvCxnSpPr/>
              <p:nvPr/>
            </p:nvCxnSpPr>
            <p:spPr>
              <a:xfrm>
                <a:off x="1362074" y="4610099"/>
                <a:ext cx="0" cy="1428751"/>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69" name="Straight Connector 168"/>
              <p:cNvCxnSpPr/>
              <p:nvPr/>
            </p:nvCxnSpPr>
            <p:spPr>
              <a:xfrm>
                <a:off x="1362075" y="4648200"/>
                <a:ext cx="1181100" cy="91440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71" name="TextBox 170"/>
              <p:cNvSpPr txBox="1"/>
              <p:nvPr/>
            </p:nvSpPr>
            <p:spPr>
              <a:xfrm>
                <a:off x="324325" y="5497741"/>
                <a:ext cx="773149" cy="605970"/>
              </a:xfrm>
              <a:prstGeom prst="rect">
                <a:avLst/>
              </a:prstGeom>
              <a:noFill/>
            </p:spPr>
            <p:txBody>
              <a:bodyPr wrap="none" rtlCol="0">
                <a:spAutoFit/>
              </a:bodyPr>
              <a:lstStyle/>
              <a:p>
                <a:r>
                  <a:rPr lang="en-US" dirty="0" smtClean="0"/>
                  <a:t>-A</a:t>
                </a:r>
                <a:endParaRPr lang="en-US" dirty="0"/>
              </a:p>
            </p:txBody>
          </p:sp>
          <p:sp>
            <p:nvSpPr>
              <p:cNvPr id="172" name="TextBox 171"/>
              <p:cNvSpPr txBox="1"/>
              <p:nvPr/>
            </p:nvSpPr>
            <p:spPr>
              <a:xfrm>
                <a:off x="2409687" y="5170765"/>
                <a:ext cx="309700" cy="369332"/>
              </a:xfrm>
              <a:prstGeom prst="rect">
                <a:avLst/>
              </a:prstGeom>
              <a:noFill/>
            </p:spPr>
            <p:txBody>
              <a:bodyPr wrap="none" rtlCol="0">
                <a:spAutoFit/>
              </a:bodyPr>
              <a:lstStyle/>
              <a:p>
                <a:r>
                  <a:rPr lang="en-US" dirty="0" smtClean="0"/>
                  <a:t>B</a:t>
                </a:r>
                <a:endParaRPr lang="en-US" dirty="0"/>
              </a:p>
            </p:txBody>
          </p:sp>
        </p:grpSp>
        <p:cxnSp>
          <p:nvCxnSpPr>
            <p:cNvPr id="173" name="Straight Connector 172"/>
            <p:cNvCxnSpPr/>
            <p:nvPr/>
          </p:nvCxnSpPr>
          <p:spPr>
            <a:xfrm flipH="1">
              <a:off x="3174192" y="5127141"/>
              <a:ext cx="770082" cy="580539"/>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74" name="TextBox 173"/>
            <p:cNvSpPr txBox="1"/>
            <p:nvPr/>
          </p:nvSpPr>
          <p:spPr>
            <a:xfrm>
              <a:off x="3180603" y="5140824"/>
              <a:ext cx="308098" cy="369332"/>
            </a:xfrm>
            <a:prstGeom prst="rect">
              <a:avLst/>
            </a:prstGeom>
            <a:noFill/>
          </p:spPr>
          <p:txBody>
            <a:bodyPr wrap="none" rtlCol="0">
              <a:spAutoFit/>
            </a:bodyPr>
            <a:lstStyle/>
            <a:p>
              <a:r>
                <a:rPr lang="en-US" dirty="0" smtClean="0"/>
                <a:t>C</a:t>
              </a:r>
              <a:endParaRPr lang="en-US" dirty="0"/>
            </a:p>
          </p:txBody>
        </p:sp>
      </p:grpSp>
      <p:cxnSp>
        <p:nvCxnSpPr>
          <p:cNvPr id="175" name="Straight Connector 174"/>
          <p:cNvCxnSpPr/>
          <p:nvPr/>
        </p:nvCxnSpPr>
        <p:spPr>
          <a:xfrm>
            <a:off x="3944274" y="5970286"/>
            <a:ext cx="0" cy="724528"/>
          </a:xfrm>
          <a:prstGeom prst="line">
            <a:avLst/>
          </a:prstGeom>
          <a:ln w="127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177" name="Group 176"/>
          <p:cNvGrpSpPr/>
          <p:nvPr/>
        </p:nvGrpSpPr>
        <p:grpSpPr>
          <a:xfrm>
            <a:off x="5382058" y="5003163"/>
            <a:ext cx="918054" cy="1185419"/>
            <a:chOff x="112090" y="2806458"/>
            <a:chExt cx="918054" cy="1185419"/>
          </a:xfrm>
        </p:grpSpPr>
        <p:grpSp>
          <p:nvGrpSpPr>
            <p:cNvPr id="178" name="Group 177"/>
            <p:cNvGrpSpPr/>
            <p:nvPr/>
          </p:nvGrpSpPr>
          <p:grpSpPr>
            <a:xfrm>
              <a:off x="436785" y="2952751"/>
              <a:ext cx="593359" cy="1039126"/>
              <a:chOff x="180472" y="2952750"/>
              <a:chExt cx="1181603" cy="1704913"/>
            </a:xfrm>
          </p:grpSpPr>
          <p:cxnSp>
            <p:nvCxnSpPr>
              <p:cNvPr id="180" name="Straight Connector 179"/>
              <p:cNvCxnSpPr/>
              <p:nvPr/>
            </p:nvCxnSpPr>
            <p:spPr>
              <a:xfrm flipV="1">
                <a:off x="1362075" y="2952750"/>
                <a:ext cx="0" cy="169545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81" name="Straight Connector 180"/>
              <p:cNvCxnSpPr/>
              <p:nvPr/>
            </p:nvCxnSpPr>
            <p:spPr>
              <a:xfrm flipH="1" flipV="1">
                <a:off x="180472" y="3743263"/>
                <a:ext cx="1181101" cy="91440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83" name="TextBox 182"/>
              <p:cNvSpPr txBox="1"/>
              <p:nvPr/>
            </p:nvSpPr>
            <p:spPr>
              <a:xfrm>
                <a:off x="695325" y="3057525"/>
                <a:ext cx="317716" cy="369332"/>
              </a:xfrm>
              <a:prstGeom prst="rect">
                <a:avLst/>
              </a:prstGeom>
              <a:noFill/>
            </p:spPr>
            <p:txBody>
              <a:bodyPr wrap="none" rtlCol="0">
                <a:spAutoFit/>
              </a:bodyPr>
              <a:lstStyle/>
              <a:p>
                <a:r>
                  <a:rPr lang="en-US" dirty="0" smtClean="0"/>
                  <a:t>A</a:t>
                </a:r>
                <a:endParaRPr lang="en-US" dirty="0"/>
              </a:p>
            </p:txBody>
          </p:sp>
          <p:sp>
            <p:nvSpPr>
              <p:cNvPr id="184" name="TextBox 183"/>
              <p:cNvSpPr txBox="1"/>
              <p:nvPr/>
            </p:nvSpPr>
            <p:spPr>
              <a:xfrm>
                <a:off x="576364" y="3673371"/>
                <a:ext cx="757186" cy="605970"/>
              </a:xfrm>
              <a:prstGeom prst="rect">
                <a:avLst/>
              </a:prstGeom>
              <a:noFill/>
            </p:spPr>
            <p:txBody>
              <a:bodyPr wrap="none" rtlCol="0">
                <a:spAutoFit/>
              </a:bodyPr>
              <a:lstStyle/>
              <a:p>
                <a:r>
                  <a:rPr lang="en-US" dirty="0" smtClean="0"/>
                  <a:t>-B</a:t>
                </a:r>
                <a:endParaRPr lang="en-US" dirty="0"/>
              </a:p>
            </p:txBody>
          </p:sp>
        </p:grpSp>
        <mc:AlternateContent xmlns:mc="http://schemas.openxmlformats.org/markup-compatibility/2006" xmlns:a14="http://schemas.microsoft.com/office/drawing/2010/main">
          <mc:Choice Requires="a14">
            <p:sp>
              <p:nvSpPr>
                <p:cNvPr id="179" name="TextBox 178"/>
                <p:cNvSpPr txBox="1"/>
                <p:nvPr/>
              </p:nvSpPr>
              <p:spPr>
                <a:xfrm>
                  <a:off x="112090" y="2806458"/>
                  <a:ext cx="4411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𝑡</m:t>
                            </m:r>
                          </m:sub>
                        </m:sSub>
                      </m:oMath>
                    </m:oMathPara>
                  </a14:m>
                  <a:endParaRPr lang="en-US" dirty="0"/>
                </a:p>
              </p:txBody>
            </p:sp>
          </mc:Choice>
          <mc:Fallback xmlns="">
            <p:sp>
              <p:nvSpPr>
                <p:cNvPr id="179" name="TextBox 178"/>
                <p:cNvSpPr txBox="1">
                  <a:spLocks noRot="1" noChangeAspect="1" noMove="1" noResize="1" noEditPoints="1" noAdjustHandles="1" noChangeArrowheads="1" noChangeShapeType="1" noTextEdit="1"/>
                </p:cNvSpPr>
                <p:nvPr/>
              </p:nvSpPr>
              <p:spPr>
                <a:xfrm>
                  <a:off x="112090" y="2806458"/>
                  <a:ext cx="441146" cy="369332"/>
                </a:xfrm>
                <a:prstGeom prst="rect">
                  <a:avLst/>
                </a:prstGeom>
                <a:blipFill>
                  <a:blip r:embed="rId8"/>
                  <a:stretch>
                    <a:fillRect/>
                  </a:stretch>
                </a:blipFill>
              </p:spPr>
              <p:txBody>
                <a:bodyPr/>
                <a:lstStyle/>
                <a:p>
                  <a:r>
                    <a:rPr lang="en-US">
                      <a:noFill/>
                    </a:rPr>
                    <a:t> </a:t>
                  </a:r>
                </a:p>
              </p:txBody>
            </p:sp>
          </mc:Fallback>
        </mc:AlternateContent>
      </p:grpSp>
      <p:cxnSp>
        <p:nvCxnSpPr>
          <p:cNvPr id="185" name="Straight Connector 184"/>
          <p:cNvCxnSpPr/>
          <p:nvPr/>
        </p:nvCxnSpPr>
        <p:spPr>
          <a:xfrm flipH="1">
            <a:off x="5515706" y="6182814"/>
            <a:ext cx="770082" cy="580539"/>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86" name="TextBox 185"/>
          <p:cNvSpPr txBox="1"/>
          <p:nvPr/>
        </p:nvSpPr>
        <p:spPr>
          <a:xfrm>
            <a:off x="5897174" y="6295291"/>
            <a:ext cx="308098" cy="369332"/>
          </a:xfrm>
          <a:prstGeom prst="rect">
            <a:avLst/>
          </a:prstGeom>
          <a:noFill/>
        </p:spPr>
        <p:txBody>
          <a:bodyPr wrap="none" rtlCol="0">
            <a:spAutoFit/>
          </a:bodyPr>
          <a:lstStyle/>
          <a:p>
            <a:r>
              <a:rPr lang="en-US" dirty="0" smtClean="0"/>
              <a:t>C</a:t>
            </a:r>
            <a:endParaRPr lang="en-US" dirty="0"/>
          </a:p>
        </p:txBody>
      </p:sp>
      <p:cxnSp>
        <p:nvCxnSpPr>
          <p:cNvPr id="187" name="Straight Connector 186"/>
          <p:cNvCxnSpPr/>
          <p:nvPr/>
        </p:nvCxnSpPr>
        <p:spPr>
          <a:xfrm flipH="1" flipV="1">
            <a:off x="5147744" y="5101246"/>
            <a:ext cx="593107" cy="557317"/>
          </a:xfrm>
          <a:prstGeom prst="line">
            <a:avLst/>
          </a:prstGeom>
          <a:ln w="12700">
            <a:prstDash val="lgDash"/>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188" name="Group 187"/>
          <p:cNvGrpSpPr/>
          <p:nvPr/>
        </p:nvGrpSpPr>
        <p:grpSpPr>
          <a:xfrm>
            <a:off x="2378764" y="3276409"/>
            <a:ext cx="1465253" cy="904434"/>
            <a:chOff x="246485" y="3970550"/>
            <a:chExt cx="1465253" cy="904434"/>
          </a:xfrm>
        </p:grpSpPr>
        <p:grpSp>
          <p:nvGrpSpPr>
            <p:cNvPr id="189" name="Group 188"/>
            <p:cNvGrpSpPr/>
            <p:nvPr/>
          </p:nvGrpSpPr>
          <p:grpSpPr>
            <a:xfrm>
              <a:off x="246485" y="3970550"/>
              <a:ext cx="1465253" cy="904434"/>
              <a:chOff x="-198488" y="4622675"/>
              <a:chExt cx="2917875" cy="1483922"/>
            </a:xfrm>
          </p:grpSpPr>
          <p:cxnSp>
            <p:nvCxnSpPr>
              <p:cNvPr id="191" name="Straight Connector 190"/>
              <p:cNvCxnSpPr/>
              <p:nvPr/>
            </p:nvCxnSpPr>
            <p:spPr>
              <a:xfrm>
                <a:off x="1369070" y="4622675"/>
                <a:ext cx="0" cy="1483922"/>
              </a:xfrm>
              <a:prstGeom prst="line">
                <a:avLst/>
              </a:prstGeom>
              <a:ln w="127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2" name="Straight Connector 191"/>
              <p:cNvCxnSpPr/>
              <p:nvPr/>
            </p:nvCxnSpPr>
            <p:spPr>
              <a:xfrm>
                <a:off x="1362075" y="4648200"/>
                <a:ext cx="1181100" cy="91440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93" name="Straight Connector 192"/>
              <p:cNvCxnSpPr/>
              <p:nvPr/>
            </p:nvCxnSpPr>
            <p:spPr>
              <a:xfrm flipH="1">
                <a:off x="-198488" y="4652154"/>
                <a:ext cx="1533525" cy="952501"/>
              </a:xfrm>
              <a:prstGeom prst="line">
                <a:avLst/>
              </a:prstGeom>
              <a:ln w="12700">
                <a:prstDash val="solid"/>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5" name="TextBox 194"/>
              <p:cNvSpPr txBox="1"/>
              <p:nvPr/>
            </p:nvSpPr>
            <p:spPr>
              <a:xfrm>
                <a:off x="2409687" y="5170765"/>
                <a:ext cx="309700" cy="369332"/>
              </a:xfrm>
              <a:prstGeom prst="rect">
                <a:avLst/>
              </a:prstGeom>
              <a:noFill/>
            </p:spPr>
            <p:txBody>
              <a:bodyPr wrap="none" rtlCol="0">
                <a:spAutoFit/>
              </a:bodyPr>
              <a:lstStyle/>
              <a:p>
                <a:r>
                  <a:rPr lang="en-US" dirty="0" smtClean="0"/>
                  <a:t>B</a:t>
                </a:r>
                <a:endParaRPr lang="en-US" dirty="0"/>
              </a:p>
            </p:txBody>
          </p:sp>
        </p:grpSp>
        <mc:AlternateContent xmlns:mc="http://schemas.openxmlformats.org/markup-compatibility/2006" xmlns:a14="http://schemas.microsoft.com/office/drawing/2010/main">
          <mc:Choice Requires="a14">
            <p:sp>
              <p:nvSpPr>
                <p:cNvPr id="190" name="TextBox 189"/>
                <p:cNvSpPr txBox="1"/>
                <p:nvPr/>
              </p:nvSpPr>
              <p:spPr>
                <a:xfrm>
                  <a:off x="941656" y="4244650"/>
                  <a:ext cx="4411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𝑡</m:t>
                            </m:r>
                          </m:sub>
                        </m:sSub>
                      </m:oMath>
                    </m:oMathPara>
                  </a14:m>
                  <a:endParaRPr lang="en-US" dirty="0"/>
                </a:p>
              </p:txBody>
            </p:sp>
          </mc:Choice>
          <mc:Fallback xmlns="">
            <p:sp>
              <p:nvSpPr>
                <p:cNvPr id="190" name="TextBox 189"/>
                <p:cNvSpPr txBox="1">
                  <a:spLocks noRot="1" noChangeAspect="1" noMove="1" noResize="1" noEditPoints="1" noAdjustHandles="1" noChangeArrowheads="1" noChangeShapeType="1" noTextEdit="1"/>
                </p:cNvSpPr>
                <p:nvPr/>
              </p:nvSpPr>
              <p:spPr>
                <a:xfrm>
                  <a:off x="941656" y="4244650"/>
                  <a:ext cx="441146" cy="369332"/>
                </a:xfrm>
                <a:prstGeom prst="rect">
                  <a:avLst/>
                </a:prstGeom>
                <a:blipFill>
                  <a:blip r:embed="rId9"/>
                  <a:stretch>
                    <a:fillRect/>
                  </a:stretch>
                </a:blipFill>
              </p:spPr>
              <p:txBody>
                <a:bodyPr/>
                <a:lstStyle/>
                <a:p>
                  <a:r>
                    <a:rPr lang="en-US">
                      <a:noFill/>
                    </a:rPr>
                    <a:t> </a:t>
                  </a:r>
                </a:p>
              </p:txBody>
            </p:sp>
          </mc:Fallback>
        </mc:AlternateContent>
      </p:grpSp>
      <p:sp>
        <p:nvSpPr>
          <p:cNvPr id="204" name="TextBox 203"/>
          <p:cNvSpPr txBox="1"/>
          <p:nvPr/>
        </p:nvSpPr>
        <p:spPr>
          <a:xfrm>
            <a:off x="2472157" y="3266358"/>
            <a:ext cx="308098" cy="369332"/>
          </a:xfrm>
          <a:prstGeom prst="rect">
            <a:avLst/>
          </a:prstGeom>
          <a:noFill/>
        </p:spPr>
        <p:txBody>
          <a:bodyPr wrap="none" rtlCol="0">
            <a:spAutoFit/>
          </a:bodyPr>
          <a:lstStyle/>
          <a:p>
            <a:r>
              <a:rPr lang="en-US" dirty="0" smtClean="0"/>
              <a:t>C</a:t>
            </a:r>
            <a:endParaRPr lang="en-US" dirty="0"/>
          </a:p>
        </p:txBody>
      </p:sp>
      <p:grpSp>
        <p:nvGrpSpPr>
          <p:cNvPr id="205" name="Group 204"/>
          <p:cNvGrpSpPr/>
          <p:nvPr/>
        </p:nvGrpSpPr>
        <p:grpSpPr>
          <a:xfrm>
            <a:off x="4289146" y="2415970"/>
            <a:ext cx="1196142" cy="1472077"/>
            <a:chOff x="246485" y="3096980"/>
            <a:chExt cx="1196142" cy="1472077"/>
          </a:xfrm>
        </p:grpSpPr>
        <p:grpSp>
          <p:nvGrpSpPr>
            <p:cNvPr id="206" name="Group 205"/>
            <p:cNvGrpSpPr/>
            <p:nvPr/>
          </p:nvGrpSpPr>
          <p:grpSpPr>
            <a:xfrm>
              <a:off x="246485" y="3096980"/>
              <a:ext cx="1196142" cy="1472077"/>
              <a:chOff x="-198488" y="3189391"/>
              <a:chExt cx="2381972" cy="2415264"/>
            </a:xfrm>
          </p:grpSpPr>
          <p:cxnSp>
            <p:nvCxnSpPr>
              <p:cNvPr id="208" name="Straight Connector 207"/>
              <p:cNvCxnSpPr/>
              <p:nvPr/>
            </p:nvCxnSpPr>
            <p:spPr>
              <a:xfrm flipV="1">
                <a:off x="1362075" y="3189391"/>
                <a:ext cx="0" cy="1483922"/>
              </a:xfrm>
              <a:prstGeom prst="line">
                <a:avLst/>
              </a:prstGeom>
              <a:ln w="12700">
                <a:prstDash val="solid"/>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09" name="Straight Connector 208"/>
              <p:cNvCxnSpPr/>
              <p:nvPr/>
            </p:nvCxnSpPr>
            <p:spPr>
              <a:xfrm flipH="1" flipV="1">
                <a:off x="164608" y="3729383"/>
                <a:ext cx="1181101" cy="914400"/>
              </a:xfrm>
              <a:prstGeom prst="line">
                <a:avLst/>
              </a:prstGeom>
              <a:ln w="127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10" name="Straight Connector 209"/>
              <p:cNvCxnSpPr/>
              <p:nvPr/>
            </p:nvCxnSpPr>
            <p:spPr>
              <a:xfrm flipH="1">
                <a:off x="-198488" y="4652154"/>
                <a:ext cx="1533525" cy="952501"/>
              </a:xfrm>
              <a:prstGeom prst="line">
                <a:avLst/>
              </a:prstGeom>
              <a:ln w="12700">
                <a:prstDash val="solid"/>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11" name="TextBox 210"/>
              <p:cNvSpPr txBox="1"/>
              <p:nvPr/>
            </p:nvSpPr>
            <p:spPr>
              <a:xfrm>
                <a:off x="1550791" y="3430398"/>
                <a:ext cx="632693" cy="605970"/>
              </a:xfrm>
              <a:prstGeom prst="rect">
                <a:avLst/>
              </a:prstGeom>
              <a:noFill/>
            </p:spPr>
            <p:txBody>
              <a:bodyPr wrap="none" rtlCol="0">
                <a:spAutoFit/>
              </a:bodyPr>
              <a:lstStyle/>
              <a:p>
                <a:r>
                  <a:rPr lang="en-US" dirty="0"/>
                  <a:t>A</a:t>
                </a:r>
              </a:p>
            </p:txBody>
          </p:sp>
        </p:grpSp>
        <mc:AlternateContent xmlns:mc="http://schemas.openxmlformats.org/markup-compatibility/2006" xmlns:a14="http://schemas.microsoft.com/office/drawing/2010/main">
          <mc:Choice Requires="a14">
            <p:sp>
              <p:nvSpPr>
                <p:cNvPr id="207" name="TextBox 206"/>
                <p:cNvSpPr txBox="1"/>
                <p:nvPr/>
              </p:nvSpPr>
              <p:spPr>
                <a:xfrm>
                  <a:off x="465071" y="3644124"/>
                  <a:ext cx="4411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𝑡</m:t>
                            </m:r>
                          </m:sub>
                        </m:sSub>
                      </m:oMath>
                    </m:oMathPara>
                  </a14:m>
                  <a:endParaRPr lang="en-US" dirty="0"/>
                </a:p>
              </p:txBody>
            </p:sp>
          </mc:Choice>
          <mc:Fallback xmlns="">
            <p:sp>
              <p:nvSpPr>
                <p:cNvPr id="207" name="TextBox 206"/>
                <p:cNvSpPr txBox="1">
                  <a:spLocks noRot="1" noChangeAspect="1" noMove="1" noResize="1" noEditPoints="1" noAdjustHandles="1" noChangeArrowheads="1" noChangeShapeType="1" noTextEdit="1"/>
                </p:cNvSpPr>
                <p:nvPr/>
              </p:nvSpPr>
              <p:spPr>
                <a:xfrm>
                  <a:off x="465071" y="3644124"/>
                  <a:ext cx="441146" cy="369332"/>
                </a:xfrm>
                <a:prstGeom prst="rect">
                  <a:avLst/>
                </a:prstGeom>
                <a:blipFill>
                  <a:blip r:embed="rId10"/>
                  <a:stretch>
                    <a:fillRect/>
                  </a:stretch>
                </a:blipFill>
              </p:spPr>
              <p:txBody>
                <a:bodyPr/>
                <a:lstStyle/>
                <a:p>
                  <a:r>
                    <a:rPr lang="en-US">
                      <a:noFill/>
                    </a:rPr>
                    <a:t> </a:t>
                  </a:r>
                </a:p>
              </p:txBody>
            </p:sp>
          </mc:Fallback>
        </mc:AlternateContent>
      </p:grpSp>
      <p:sp>
        <p:nvSpPr>
          <p:cNvPr id="212" name="TextBox 211"/>
          <p:cNvSpPr txBox="1"/>
          <p:nvPr/>
        </p:nvSpPr>
        <p:spPr>
          <a:xfrm>
            <a:off x="4382539" y="3279489"/>
            <a:ext cx="308098" cy="369332"/>
          </a:xfrm>
          <a:prstGeom prst="rect">
            <a:avLst/>
          </a:prstGeom>
          <a:noFill/>
        </p:spPr>
        <p:txBody>
          <a:bodyPr wrap="none" rtlCol="0">
            <a:spAutoFit/>
          </a:bodyPr>
          <a:lstStyle/>
          <a:p>
            <a:r>
              <a:rPr lang="en-US" dirty="0" smtClean="0"/>
              <a:t>C</a:t>
            </a:r>
            <a:endParaRPr lang="en-US" dirty="0"/>
          </a:p>
        </p:txBody>
      </p:sp>
    </p:spTree>
    <p:extLst>
      <p:ext uri="{BB962C8B-B14F-4D97-AF65-F5344CB8AC3E}">
        <p14:creationId xmlns:p14="http://schemas.microsoft.com/office/powerpoint/2010/main" val="523713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 DC motors</a:t>
            </a:r>
            <a:endParaRPr lang="en-US" dirty="0"/>
          </a:p>
        </p:txBody>
      </p:sp>
      <p:sp>
        <p:nvSpPr>
          <p:cNvPr id="3" name="Content Placeholder 2"/>
          <p:cNvSpPr>
            <a:spLocks noGrp="1"/>
          </p:cNvSpPr>
          <p:nvPr>
            <p:ph idx="1"/>
          </p:nvPr>
        </p:nvSpPr>
        <p:spPr/>
        <p:txBody>
          <a:bodyPr/>
          <a:lstStyle/>
          <a:p>
            <a:pPr marL="0" indent="0">
              <a:buNone/>
            </a:pPr>
            <a:r>
              <a:rPr lang="en-US" dirty="0" smtClean="0"/>
              <a:t>DC motors that do not have a collector nor brushes whose armature current is controlled by an electric switching unit are called electrically commutated motors (EC motor, electronic motor, brushless motor, BLDC motor, </a:t>
            </a:r>
            <a:r>
              <a:rPr lang="en-US" dirty="0" err="1" smtClean="0"/>
              <a:t>commutatorless</a:t>
            </a:r>
            <a:r>
              <a:rPr lang="en-US" dirty="0" smtClean="0"/>
              <a:t> motor)</a:t>
            </a:r>
            <a:endParaRPr lang="en-US" dirty="0"/>
          </a:p>
        </p:txBody>
      </p:sp>
      <p:pic>
        <p:nvPicPr>
          <p:cNvPr id="1030" name="Picture 6" descr="Amazon.com: RC Car Brushless Motor, 2445 5400KV 4 Poles Sensorless Brushless  Motor for 1/16 1/18 RC Model Car Accessory Parts : Toys &amp;amp; Gam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84214" y="326286"/>
            <a:ext cx="2495344" cy="13644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ae01.alicdn.com/kf/He278fc8f9008489589a5ea68b7a4cbfbu.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609553"/>
            <a:ext cx="3053714" cy="30537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KUKA ROBOTER 1FK6081-6AF71-1ZZ9-Z S47 Brushless Servo Motor - Free Shipping  - $628.99 | PicCli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9214" y="3562615"/>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53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Half step: 3 Phases</a:t>
            </a:r>
            <a:endParaRPr lang="en-US" dirty="0"/>
          </a:p>
        </p:txBody>
      </p:sp>
      <p:cxnSp>
        <p:nvCxnSpPr>
          <p:cNvPr id="37" name="Straight Connector 36"/>
          <p:cNvCxnSpPr/>
          <p:nvPr/>
        </p:nvCxnSpPr>
        <p:spPr>
          <a:xfrm flipV="1">
            <a:off x="10104946" y="365125"/>
            <a:ext cx="0" cy="169545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a:off x="10085896" y="2040730"/>
            <a:ext cx="1498816" cy="77732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H="1">
            <a:off x="8790495" y="2060575"/>
            <a:ext cx="1295401" cy="852725"/>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5" name="TextBox 74"/>
          <p:cNvSpPr txBox="1"/>
          <p:nvPr/>
        </p:nvSpPr>
        <p:spPr>
          <a:xfrm>
            <a:off x="10123997" y="192841"/>
            <a:ext cx="317716" cy="369332"/>
          </a:xfrm>
          <a:prstGeom prst="rect">
            <a:avLst/>
          </a:prstGeom>
          <a:noFill/>
        </p:spPr>
        <p:txBody>
          <a:bodyPr wrap="none" rtlCol="0">
            <a:spAutoFit/>
          </a:bodyPr>
          <a:lstStyle/>
          <a:p>
            <a:r>
              <a:rPr lang="en-US" dirty="0" smtClean="0"/>
              <a:t>A</a:t>
            </a:r>
            <a:endParaRPr lang="en-US" dirty="0"/>
          </a:p>
        </p:txBody>
      </p:sp>
      <p:sp>
        <p:nvSpPr>
          <p:cNvPr id="83" name="TextBox 82"/>
          <p:cNvSpPr txBox="1"/>
          <p:nvPr/>
        </p:nvSpPr>
        <p:spPr>
          <a:xfrm>
            <a:off x="11393134" y="2306081"/>
            <a:ext cx="309700" cy="369332"/>
          </a:xfrm>
          <a:prstGeom prst="rect">
            <a:avLst/>
          </a:prstGeom>
          <a:noFill/>
        </p:spPr>
        <p:txBody>
          <a:bodyPr wrap="none" rtlCol="0">
            <a:spAutoFit/>
          </a:bodyPr>
          <a:lstStyle/>
          <a:p>
            <a:r>
              <a:rPr lang="en-US" dirty="0"/>
              <a:t>B</a:t>
            </a:r>
          </a:p>
        </p:txBody>
      </p:sp>
      <p:sp>
        <p:nvSpPr>
          <p:cNvPr id="84" name="TextBox 83"/>
          <p:cNvSpPr txBox="1"/>
          <p:nvPr/>
        </p:nvSpPr>
        <p:spPr>
          <a:xfrm>
            <a:off x="8876083" y="2812494"/>
            <a:ext cx="309700" cy="369332"/>
          </a:xfrm>
          <a:prstGeom prst="rect">
            <a:avLst/>
          </a:prstGeom>
          <a:noFill/>
        </p:spPr>
        <p:txBody>
          <a:bodyPr wrap="none" rtlCol="0">
            <a:spAutoFit/>
          </a:bodyPr>
          <a:lstStyle/>
          <a:p>
            <a:r>
              <a:rPr lang="en-US" dirty="0" smtClean="0"/>
              <a:t>C</a:t>
            </a:r>
            <a:endParaRPr lang="en-US" dirty="0"/>
          </a:p>
        </p:txBody>
      </p:sp>
      <p:grpSp>
        <p:nvGrpSpPr>
          <p:cNvPr id="80" name="Group 79"/>
          <p:cNvGrpSpPr/>
          <p:nvPr/>
        </p:nvGrpSpPr>
        <p:grpSpPr>
          <a:xfrm>
            <a:off x="547237" y="1994818"/>
            <a:ext cx="334818" cy="1033358"/>
            <a:chOff x="695325" y="2952750"/>
            <a:chExt cx="666750" cy="1695450"/>
          </a:xfrm>
        </p:grpSpPr>
        <p:cxnSp>
          <p:nvCxnSpPr>
            <p:cNvPr id="85" name="Straight Connector 84"/>
            <p:cNvCxnSpPr/>
            <p:nvPr/>
          </p:nvCxnSpPr>
          <p:spPr>
            <a:xfrm flipV="1">
              <a:off x="1362075" y="2952750"/>
              <a:ext cx="0" cy="169545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95" name="TextBox 94"/>
            <p:cNvSpPr txBox="1"/>
            <p:nvPr/>
          </p:nvSpPr>
          <p:spPr>
            <a:xfrm>
              <a:off x="695325" y="3057525"/>
              <a:ext cx="317716" cy="369332"/>
            </a:xfrm>
            <a:prstGeom prst="rect">
              <a:avLst/>
            </a:prstGeom>
            <a:noFill/>
          </p:spPr>
          <p:txBody>
            <a:bodyPr wrap="none" rtlCol="0">
              <a:spAutoFit/>
            </a:bodyPr>
            <a:lstStyle/>
            <a:p>
              <a:r>
                <a:rPr lang="en-US" dirty="0" smtClean="0"/>
                <a:t>A</a:t>
              </a:r>
              <a:endParaRPr lang="en-US" dirty="0"/>
            </a:p>
          </p:txBody>
        </p:sp>
      </p:grpSp>
      <p:grpSp>
        <p:nvGrpSpPr>
          <p:cNvPr id="40" name="Group 39"/>
          <p:cNvGrpSpPr/>
          <p:nvPr/>
        </p:nvGrpSpPr>
        <p:grpSpPr>
          <a:xfrm>
            <a:off x="1324374" y="1900825"/>
            <a:ext cx="1104900" cy="1590675"/>
            <a:chOff x="695326" y="2952750"/>
            <a:chExt cx="1104900" cy="1590675"/>
          </a:xfrm>
        </p:grpSpPr>
        <p:grpSp>
          <p:nvGrpSpPr>
            <p:cNvPr id="41" name="Group 40"/>
            <p:cNvGrpSpPr/>
            <p:nvPr/>
          </p:nvGrpSpPr>
          <p:grpSpPr>
            <a:xfrm>
              <a:off x="695326" y="2952750"/>
              <a:ext cx="1104900" cy="1590675"/>
              <a:chOff x="695325" y="2952750"/>
              <a:chExt cx="2200275" cy="2609850"/>
            </a:xfrm>
          </p:grpSpPr>
          <p:cxnSp>
            <p:nvCxnSpPr>
              <p:cNvPr id="44" name="Straight Connector 43"/>
              <p:cNvCxnSpPr/>
              <p:nvPr/>
            </p:nvCxnSpPr>
            <p:spPr>
              <a:xfrm flipV="1">
                <a:off x="1362075" y="2952750"/>
                <a:ext cx="0" cy="169545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1362075" y="4648200"/>
                <a:ext cx="1181100" cy="91440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46" name="Straight Connector 45"/>
              <p:cNvCxnSpPr/>
              <p:nvPr/>
            </p:nvCxnSpPr>
            <p:spPr>
              <a:xfrm flipV="1">
                <a:off x="1362075" y="3695700"/>
                <a:ext cx="1533525" cy="952501"/>
              </a:xfrm>
              <a:prstGeom prst="line">
                <a:avLst/>
              </a:prstGeom>
              <a:ln w="127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7" name="TextBox 46"/>
              <p:cNvSpPr txBox="1"/>
              <p:nvPr/>
            </p:nvSpPr>
            <p:spPr>
              <a:xfrm>
                <a:off x="695325" y="3057525"/>
                <a:ext cx="317716" cy="369332"/>
              </a:xfrm>
              <a:prstGeom prst="rect">
                <a:avLst/>
              </a:prstGeom>
              <a:noFill/>
            </p:spPr>
            <p:txBody>
              <a:bodyPr wrap="none" rtlCol="0">
                <a:spAutoFit/>
              </a:bodyPr>
              <a:lstStyle/>
              <a:p>
                <a:r>
                  <a:rPr lang="en-US" dirty="0" smtClean="0"/>
                  <a:t>A</a:t>
                </a:r>
                <a:endParaRPr lang="en-US" dirty="0"/>
              </a:p>
            </p:txBody>
          </p:sp>
          <p:sp>
            <p:nvSpPr>
              <p:cNvPr id="49" name="TextBox 48"/>
              <p:cNvSpPr txBox="1"/>
              <p:nvPr/>
            </p:nvSpPr>
            <p:spPr>
              <a:xfrm>
                <a:off x="2409687" y="5170765"/>
                <a:ext cx="309700" cy="369332"/>
              </a:xfrm>
              <a:prstGeom prst="rect">
                <a:avLst/>
              </a:prstGeom>
              <a:noFill/>
            </p:spPr>
            <p:txBody>
              <a:bodyPr wrap="none" rtlCol="0">
                <a:spAutoFit/>
              </a:bodyPr>
              <a:lstStyle/>
              <a:p>
                <a:r>
                  <a:rPr lang="en-US" dirty="0" smtClean="0"/>
                  <a:t>B</a:t>
                </a:r>
                <a:endParaRPr lang="en-US" dirty="0"/>
              </a:p>
            </p:txBody>
          </p:sp>
        </p:grpSp>
        <mc:AlternateContent xmlns:mc="http://schemas.openxmlformats.org/markup-compatibility/2006" xmlns:a14="http://schemas.microsoft.com/office/drawing/2010/main">
          <mc:Choice Requires="a14">
            <p:sp>
              <p:nvSpPr>
                <p:cNvPr id="43" name="TextBox 42"/>
                <p:cNvSpPr txBox="1"/>
                <p:nvPr/>
              </p:nvSpPr>
              <p:spPr>
                <a:xfrm>
                  <a:off x="1270592" y="3087073"/>
                  <a:ext cx="4411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𝑡</m:t>
                            </m:r>
                          </m:sub>
                        </m:sSub>
                      </m:oMath>
                    </m:oMathPara>
                  </a14:m>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1270592" y="3087073"/>
                  <a:ext cx="441146" cy="369332"/>
                </a:xfrm>
                <a:prstGeom prst="rect">
                  <a:avLst/>
                </a:prstGeom>
                <a:blipFill>
                  <a:blip r:embed="rId2"/>
                  <a:stretch>
                    <a:fillRect/>
                  </a:stretch>
                </a:blipFill>
              </p:spPr>
              <p:txBody>
                <a:bodyPr/>
                <a:lstStyle/>
                <a:p>
                  <a:r>
                    <a:rPr lang="en-US">
                      <a:noFill/>
                    </a:rPr>
                    <a:t> </a:t>
                  </a:r>
                </a:p>
              </p:txBody>
            </p:sp>
          </mc:Fallback>
        </mc:AlternateContent>
      </p:grpSp>
      <p:sp>
        <p:nvSpPr>
          <p:cNvPr id="50" name="TextBox 49"/>
          <p:cNvSpPr txBox="1"/>
          <p:nvPr/>
        </p:nvSpPr>
        <p:spPr>
          <a:xfrm>
            <a:off x="3150980" y="1716159"/>
            <a:ext cx="982961" cy="369332"/>
          </a:xfrm>
          <a:prstGeom prst="rect">
            <a:avLst/>
          </a:prstGeom>
          <a:noFill/>
        </p:spPr>
        <p:txBody>
          <a:bodyPr wrap="none" rtlCol="0">
            <a:spAutoFit/>
          </a:bodyPr>
          <a:lstStyle/>
          <a:p>
            <a:r>
              <a:rPr lang="en-US" dirty="0" smtClean="0"/>
              <a:t>1-2 Coils</a:t>
            </a:r>
            <a:endParaRPr lang="en-US" dirty="0"/>
          </a:p>
        </p:txBody>
      </p:sp>
      <p:grpSp>
        <p:nvGrpSpPr>
          <p:cNvPr id="52" name="Group 51"/>
          <p:cNvGrpSpPr/>
          <p:nvPr/>
        </p:nvGrpSpPr>
        <p:grpSpPr>
          <a:xfrm>
            <a:off x="2823821" y="1912435"/>
            <a:ext cx="1016412" cy="1526816"/>
            <a:chOff x="695325" y="3057525"/>
            <a:chExt cx="2024062" cy="2505075"/>
          </a:xfrm>
        </p:grpSpPr>
        <p:cxnSp>
          <p:nvCxnSpPr>
            <p:cNvPr id="55" name="Straight Connector 54"/>
            <p:cNvCxnSpPr/>
            <p:nvPr/>
          </p:nvCxnSpPr>
          <p:spPr>
            <a:xfrm>
              <a:off x="1362075" y="4648200"/>
              <a:ext cx="1181100" cy="91440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8" name="TextBox 57"/>
            <p:cNvSpPr txBox="1"/>
            <p:nvPr/>
          </p:nvSpPr>
          <p:spPr>
            <a:xfrm>
              <a:off x="695325" y="3057525"/>
              <a:ext cx="367870" cy="605970"/>
            </a:xfrm>
            <a:prstGeom prst="rect">
              <a:avLst/>
            </a:prstGeom>
            <a:noFill/>
          </p:spPr>
          <p:txBody>
            <a:bodyPr wrap="none" rtlCol="0">
              <a:spAutoFit/>
            </a:bodyPr>
            <a:lstStyle/>
            <a:p>
              <a:endParaRPr lang="en-US" dirty="0"/>
            </a:p>
          </p:txBody>
        </p:sp>
        <p:sp>
          <p:nvSpPr>
            <p:cNvPr id="59" name="TextBox 58"/>
            <p:cNvSpPr txBox="1"/>
            <p:nvPr/>
          </p:nvSpPr>
          <p:spPr>
            <a:xfrm>
              <a:off x="2409687" y="5170765"/>
              <a:ext cx="309700" cy="369332"/>
            </a:xfrm>
            <a:prstGeom prst="rect">
              <a:avLst/>
            </a:prstGeom>
            <a:noFill/>
          </p:spPr>
          <p:txBody>
            <a:bodyPr wrap="none" rtlCol="0">
              <a:spAutoFit/>
            </a:bodyPr>
            <a:lstStyle/>
            <a:p>
              <a:r>
                <a:rPr lang="en-US" dirty="0" smtClean="0"/>
                <a:t>B</a:t>
              </a:r>
              <a:endParaRPr lang="en-US" dirty="0"/>
            </a:p>
          </p:txBody>
        </p:sp>
      </p:grpSp>
      <p:sp>
        <p:nvSpPr>
          <p:cNvPr id="48" name="TextBox 47"/>
          <p:cNvSpPr txBox="1"/>
          <p:nvPr/>
        </p:nvSpPr>
        <p:spPr>
          <a:xfrm>
            <a:off x="2211747" y="3703649"/>
            <a:ext cx="795411" cy="369332"/>
          </a:xfrm>
          <a:prstGeom prst="rect">
            <a:avLst/>
          </a:prstGeom>
          <a:noFill/>
        </p:spPr>
        <p:txBody>
          <a:bodyPr wrap="none" rtlCol="0">
            <a:spAutoFit/>
          </a:bodyPr>
          <a:lstStyle/>
          <a:p>
            <a:r>
              <a:rPr lang="en-US" dirty="0" smtClean="0"/>
              <a:t>3 Coils</a:t>
            </a:r>
            <a:endParaRPr lang="en-US" dirty="0"/>
          </a:p>
        </p:txBody>
      </p:sp>
      <p:grpSp>
        <p:nvGrpSpPr>
          <p:cNvPr id="4" name="Group 3"/>
          <p:cNvGrpSpPr/>
          <p:nvPr/>
        </p:nvGrpSpPr>
        <p:grpSpPr>
          <a:xfrm>
            <a:off x="885606" y="4471741"/>
            <a:ext cx="1740806" cy="1581760"/>
            <a:chOff x="885606" y="4471741"/>
            <a:chExt cx="1740806" cy="1581760"/>
          </a:xfrm>
        </p:grpSpPr>
        <p:grpSp>
          <p:nvGrpSpPr>
            <p:cNvPr id="61" name="Group 60"/>
            <p:cNvGrpSpPr/>
            <p:nvPr/>
          </p:nvGrpSpPr>
          <p:grpSpPr>
            <a:xfrm>
              <a:off x="1218046" y="4718062"/>
              <a:ext cx="1408366" cy="1335439"/>
              <a:chOff x="1362075" y="3371520"/>
              <a:chExt cx="2804591" cy="2191080"/>
            </a:xfrm>
          </p:grpSpPr>
          <p:cxnSp>
            <p:nvCxnSpPr>
              <p:cNvPr id="65" name="Straight Connector 64"/>
              <p:cNvCxnSpPr/>
              <p:nvPr/>
            </p:nvCxnSpPr>
            <p:spPr>
              <a:xfrm>
                <a:off x="1362075" y="4648200"/>
                <a:ext cx="1181100" cy="91440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3288177" y="3371520"/>
                    <a:ext cx="878489" cy="6059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𝑡</m:t>
                              </m:r>
                            </m:sub>
                          </m:sSub>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3288177" y="3371520"/>
                    <a:ext cx="878489" cy="605970"/>
                  </a:xfrm>
                  <a:prstGeom prst="rect">
                    <a:avLst/>
                  </a:prstGeom>
                  <a:blipFill>
                    <a:blip r:embed="rId3"/>
                    <a:stretch>
                      <a:fillRect/>
                    </a:stretch>
                  </a:blipFill>
                </p:spPr>
                <p:txBody>
                  <a:bodyPr/>
                  <a:lstStyle/>
                  <a:p>
                    <a:r>
                      <a:rPr lang="en-US">
                        <a:noFill/>
                      </a:rPr>
                      <a:t> </a:t>
                    </a:r>
                  </a:p>
                </p:txBody>
              </p:sp>
            </mc:Fallback>
          </mc:AlternateContent>
          <p:sp>
            <p:nvSpPr>
              <p:cNvPr id="69" name="TextBox 68"/>
              <p:cNvSpPr txBox="1"/>
              <p:nvPr/>
            </p:nvSpPr>
            <p:spPr>
              <a:xfrm>
                <a:off x="2409687" y="5170765"/>
                <a:ext cx="309700" cy="369332"/>
              </a:xfrm>
              <a:prstGeom prst="rect">
                <a:avLst/>
              </a:prstGeom>
              <a:noFill/>
            </p:spPr>
            <p:txBody>
              <a:bodyPr wrap="none" rtlCol="0">
                <a:spAutoFit/>
              </a:bodyPr>
              <a:lstStyle/>
              <a:p>
                <a:r>
                  <a:rPr lang="en-US" dirty="0" smtClean="0"/>
                  <a:t>B</a:t>
                </a:r>
                <a:endParaRPr lang="en-US" dirty="0"/>
              </a:p>
            </p:txBody>
          </p:sp>
        </p:grpSp>
        <p:sp>
          <p:nvSpPr>
            <p:cNvPr id="42" name="TextBox 41"/>
            <p:cNvSpPr txBox="1"/>
            <p:nvPr/>
          </p:nvSpPr>
          <p:spPr>
            <a:xfrm>
              <a:off x="1580245" y="5192997"/>
              <a:ext cx="378630" cy="369332"/>
            </a:xfrm>
            <a:prstGeom prst="rect">
              <a:avLst/>
            </a:prstGeom>
            <a:noFill/>
          </p:spPr>
          <p:txBody>
            <a:bodyPr wrap="none" rtlCol="0">
              <a:spAutoFit/>
            </a:bodyPr>
            <a:lstStyle/>
            <a:p>
              <a:r>
                <a:rPr lang="en-US" dirty="0" smtClean="0"/>
                <a:t>-C</a:t>
              </a:r>
              <a:endParaRPr lang="en-US" dirty="0"/>
            </a:p>
          </p:txBody>
        </p:sp>
        <p:grpSp>
          <p:nvGrpSpPr>
            <p:cNvPr id="51" name="Group 50"/>
            <p:cNvGrpSpPr/>
            <p:nvPr/>
          </p:nvGrpSpPr>
          <p:grpSpPr>
            <a:xfrm>
              <a:off x="885606" y="4471741"/>
              <a:ext cx="334818" cy="1033358"/>
              <a:chOff x="695325" y="2952750"/>
              <a:chExt cx="666750" cy="1695450"/>
            </a:xfrm>
          </p:grpSpPr>
          <p:cxnSp>
            <p:nvCxnSpPr>
              <p:cNvPr id="53" name="Straight Connector 52"/>
              <p:cNvCxnSpPr/>
              <p:nvPr/>
            </p:nvCxnSpPr>
            <p:spPr>
              <a:xfrm flipV="1">
                <a:off x="1362075" y="2952750"/>
                <a:ext cx="0" cy="169545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54" name="TextBox 53"/>
              <p:cNvSpPr txBox="1"/>
              <p:nvPr/>
            </p:nvSpPr>
            <p:spPr>
              <a:xfrm>
                <a:off x="695325" y="3057525"/>
                <a:ext cx="317716" cy="369332"/>
              </a:xfrm>
              <a:prstGeom prst="rect">
                <a:avLst/>
              </a:prstGeom>
              <a:noFill/>
            </p:spPr>
            <p:txBody>
              <a:bodyPr wrap="none" rtlCol="0">
                <a:spAutoFit/>
              </a:bodyPr>
              <a:lstStyle/>
              <a:p>
                <a:r>
                  <a:rPr lang="en-US" dirty="0" smtClean="0"/>
                  <a:t>A</a:t>
                </a:r>
                <a:endParaRPr lang="en-US" dirty="0"/>
              </a:p>
            </p:txBody>
          </p:sp>
        </p:grpSp>
        <p:cxnSp>
          <p:nvCxnSpPr>
            <p:cNvPr id="56" name="Straight Connector 55"/>
            <p:cNvCxnSpPr/>
            <p:nvPr/>
          </p:nvCxnSpPr>
          <p:spPr>
            <a:xfrm flipV="1">
              <a:off x="1222703" y="5005013"/>
              <a:ext cx="663362" cy="500086"/>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0" name="Straight Connector 59"/>
            <p:cNvCxnSpPr/>
            <p:nvPr/>
          </p:nvCxnSpPr>
          <p:spPr>
            <a:xfrm flipV="1">
              <a:off x="1880066" y="4505913"/>
              <a:ext cx="663362" cy="500086"/>
            </a:xfrm>
            <a:prstGeom prst="line">
              <a:avLst/>
            </a:prstGeom>
            <a:ln w="12700">
              <a:prstDash val="dashDot"/>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96" name="Group 95"/>
          <p:cNvGrpSpPr/>
          <p:nvPr/>
        </p:nvGrpSpPr>
        <p:grpSpPr>
          <a:xfrm>
            <a:off x="2799602" y="4238291"/>
            <a:ext cx="1770222" cy="1533444"/>
            <a:chOff x="704193" y="5005013"/>
            <a:chExt cx="1770222" cy="1533444"/>
          </a:xfrm>
        </p:grpSpPr>
        <p:grpSp>
          <p:nvGrpSpPr>
            <p:cNvPr id="97" name="Group 96"/>
            <p:cNvGrpSpPr/>
            <p:nvPr/>
          </p:nvGrpSpPr>
          <p:grpSpPr>
            <a:xfrm>
              <a:off x="1218046" y="5496185"/>
              <a:ext cx="1256369" cy="822260"/>
              <a:chOff x="1362075" y="4648200"/>
              <a:chExt cx="2501907" cy="1349097"/>
            </a:xfrm>
          </p:grpSpPr>
          <p:cxnSp>
            <p:nvCxnSpPr>
              <p:cNvPr id="104" name="Straight Connector 103"/>
              <p:cNvCxnSpPr/>
              <p:nvPr/>
            </p:nvCxnSpPr>
            <p:spPr>
              <a:xfrm>
                <a:off x="1362075" y="4648200"/>
                <a:ext cx="1181100" cy="91440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5" name="TextBox 104"/>
                  <p:cNvSpPr txBox="1"/>
                  <p:nvPr/>
                </p:nvSpPr>
                <p:spPr>
                  <a:xfrm>
                    <a:off x="2985493" y="5391327"/>
                    <a:ext cx="878489" cy="6059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𝑡</m:t>
                              </m:r>
                            </m:sub>
                          </m:sSub>
                        </m:oMath>
                      </m:oMathPara>
                    </a14:m>
                    <a:endParaRPr lang="en-US" dirty="0"/>
                  </a:p>
                </p:txBody>
              </p:sp>
            </mc:Choice>
            <mc:Fallback xmlns="">
              <p:sp>
                <p:nvSpPr>
                  <p:cNvPr id="105" name="TextBox 104"/>
                  <p:cNvSpPr txBox="1">
                    <a:spLocks noRot="1" noChangeAspect="1" noMove="1" noResize="1" noEditPoints="1" noAdjustHandles="1" noChangeArrowheads="1" noChangeShapeType="1" noTextEdit="1"/>
                  </p:cNvSpPr>
                  <p:nvPr/>
                </p:nvSpPr>
                <p:spPr>
                  <a:xfrm>
                    <a:off x="2985493" y="5391327"/>
                    <a:ext cx="878489" cy="605970"/>
                  </a:xfrm>
                  <a:prstGeom prst="rect">
                    <a:avLst/>
                  </a:prstGeom>
                  <a:blipFill>
                    <a:blip r:embed="rId4"/>
                    <a:stretch>
                      <a:fillRect/>
                    </a:stretch>
                  </a:blipFill>
                </p:spPr>
                <p:txBody>
                  <a:bodyPr/>
                  <a:lstStyle/>
                  <a:p>
                    <a:r>
                      <a:rPr lang="en-US">
                        <a:noFill/>
                      </a:rPr>
                      <a:t> </a:t>
                    </a:r>
                  </a:p>
                </p:txBody>
              </p:sp>
            </mc:Fallback>
          </mc:AlternateContent>
          <p:sp>
            <p:nvSpPr>
              <p:cNvPr id="106" name="TextBox 105"/>
              <p:cNvSpPr txBox="1"/>
              <p:nvPr/>
            </p:nvSpPr>
            <p:spPr>
              <a:xfrm>
                <a:off x="2409687" y="5170765"/>
                <a:ext cx="309700" cy="369332"/>
              </a:xfrm>
              <a:prstGeom prst="rect">
                <a:avLst/>
              </a:prstGeom>
              <a:noFill/>
            </p:spPr>
            <p:txBody>
              <a:bodyPr wrap="none" rtlCol="0">
                <a:spAutoFit/>
              </a:bodyPr>
              <a:lstStyle/>
              <a:p>
                <a:r>
                  <a:rPr lang="en-US" dirty="0" smtClean="0"/>
                  <a:t>B</a:t>
                </a:r>
                <a:endParaRPr lang="en-US" dirty="0"/>
              </a:p>
            </p:txBody>
          </p:sp>
        </p:grpSp>
        <p:sp>
          <p:nvSpPr>
            <p:cNvPr id="98" name="TextBox 97"/>
            <p:cNvSpPr txBox="1"/>
            <p:nvPr/>
          </p:nvSpPr>
          <p:spPr>
            <a:xfrm>
              <a:off x="1580245" y="5192997"/>
              <a:ext cx="378630" cy="369332"/>
            </a:xfrm>
            <a:prstGeom prst="rect">
              <a:avLst/>
            </a:prstGeom>
            <a:noFill/>
          </p:spPr>
          <p:txBody>
            <a:bodyPr wrap="none" rtlCol="0">
              <a:spAutoFit/>
            </a:bodyPr>
            <a:lstStyle/>
            <a:p>
              <a:r>
                <a:rPr lang="en-US" dirty="0" smtClean="0"/>
                <a:t>-C</a:t>
              </a:r>
              <a:endParaRPr lang="en-US" dirty="0"/>
            </a:p>
          </p:txBody>
        </p:sp>
        <p:grpSp>
          <p:nvGrpSpPr>
            <p:cNvPr id="99" name="Group 98"/>
            <p:cNvGrpSpPr/>
            <p:nvPr/>
          </p:nvGrpSpPr>
          <p:grpSpPr>
            <a:xfrm>
              <a:off x="704193" y="5505099"/>
              <a:ext cx="526073" cy="1033358"/>
              <a:chOff x="334064" y="4648200"/>
              <a:chExt cx="1047610" cy="1695450"/>
            </a:xfrm>
          </p:grpSpPr>
          <p:cxnSp>
            <p:nvCxnSpPr>
              <p:cNvPr id="102" name="Straight Connector 101"/>
              <p:cNvCxnSpPr/>
              <p:nvPr/>
            </p:nvCxnSpPr>
            <p:spPr>
              <a:xfrm>
                <a:off x="1381674" y="4648200"/>
                <a:ext cx="0" cy="169545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3" name="TextBox 102"/>
              <p:cNvSpPr txBox="1"/>
              <p:nvPr/>
            </p:nvSpPr>
            <p:spPr>
              <a:xfrm>
                <a:off x="334064" y="5192940"/>
                <a:ext cx="1001060" cy="605970"/>
              </a:xfrm>
              <a:prstGeom prst="rect">
                <a:avLst/>
              </a:prstGeom>
              <a:noFill/>
            </p:spPr>
            <p:txBody>
              <a:bodyPr wrap="square" rtlCol="0">
                <a:spAutoFit/>
              </a:bodyPr>
              <a:lstStyle/>
              <a:p>
                <a:r>
                  <a:rPr lang="en-US" dirty="0" smtClean="0"/>
                  <a:t>-A</a:t>
                </a:r>
                <a:endParaRPr lang="en-US" dirty="0"/>
              </a:p>
            </p:txBody>
          </p:sp>
        </p:grpSp>
        <p:cxnSp>
          <p:nvCxnSpPr>
            <p:cNvPr id="100" name="Straight Connector 99"/>
            <p:cNvCxnSpPr/>
            <p:nvPr/>
          </p:nvCxnSpPr>
          <p:spPr>
            <a:xfrm flipV="1">
              <a:off x="1222703" y="5005013"/>
              <a:ext cx="663362" cy="500086"/>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grpSp>
      <p:cxnSp>
        <p:nvCxnSpPr>
          <p:cNvPr id="107" name="Straight Connector 106"/>
          <p:cNvCxnSpPr/>
          <p:nvPr/>
        </p:nvCxnSpPr>
        <p:spPr>
          <a:xfrm>
            <a:off x="3900451" y="5273064"/>
            <a:ext cx="593106" cy="557317"/>
          </a:xfrm>
          <a:prstGeom prst="line">
            <a:avLst/>
          </a:prstGeom>
          <a:ln w="127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119" name="Group 118"/>
          <p:cNvGrpSpPr/>
          <p:nvPr/>
        </p:nvGrpSpPr>
        <p:grpSpPr>
          <a:xfrm>
            <a:off x="4782464" y="4471741"/>
            <a:ext cx="1410202" cy="1738410"/>
            <a:chOff x="489438" y="5421692"/>
            <a:chExt cx="1410202" cy="1738410"/>
          </a:xfrm>
        </p:grpSpPr>
        <p:grpSp>
          <p:nvGrpSpPr>
            <p:cNvPr id="120" name="Group 119"/>
            <p:cNvGrpSpPr/>
            <p:nvPr/>
          </p:nvGrpSpPr>
          <p:grpSpPr>
            <a:xfrm>
              <a:off x="1206890" y="5496185"/>
              <a:ext cx="692750" cy="1663917"/>
              <a:chOff x="1339859" y="4648200"/>
              <a:chExt cx="1379528" cy="2730019"/>
            </a:xfrm>
          </p:grpSpPr>
          <p:cxnSp>
            <p:nvCxnSpPr>
              <p:cNvPr id="126" name="Straight Connector 125"/>
              <p:cNvCxnSpPr/>
              <p:nvPr/>
            </p:nvCxnSpPr>
            <p:spPr>
              <a:xfrm>
                <a:off x="1362075" y="4648200"/>
                <a:ext cx="1181100" cy="91440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7" name="TextBox 126"/>
                  <p:cNvSpPr txBox="1"/>
                  <p:nvPr/>
                </p:nvSpPr>
                <p:spPr>
                  <a:xfrm>
                    <a:off x="1339859" y="6772249"/>
                    <a:ext cx="878489" cy="6059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𝑡</m:t>
                              </m:r>
                            </m:sub>
                          </m:sSub>
                        </m:oMath>
                      </m:oMathPara>
                    </a14:m>
                    <a:endParaRPr lang="en-US" dirty="0"/>
                  </a:p>
                </p:txBody>
              </p:sp>
            </mc:Choice>
            <mc:Fallback xmlns="">
              <p:sp>
                <p:nvSpPr>
                  <p:cNvPr id="127" name="TextBox 126"/>
                  <p:cNvSpPr txBox="1">
                    <a:spLocks noRot="1" noChangeAspect="1" noMove="1" noResize="1" noEditPoints="1" noAdjustHandles="1" noChangeArrowheads="1" noChangeShapeType="1" noTextEdit="1"/>
                  </p:cNvSpPr>
                  <p:nvPr/>
                </p:nvSpPr>
                <p:spPr>
                  <a:xfrm>
                    <a:off x="1339859" y="6772249"/>
                    <a:ext cx="878489" cy="605970"/>
                  </a:xfrm>
                  <a:prstGeom prst="rect">
                    <a:avLst/>
                  </a:prstGeom>
                  <a:blipFill>
                    <a:blip r:embed="rId5"/>
                    <a:stretch>
                      <a:fillRect/>
                    </a:stretch>
                  </a:blipFill>
                </p:spPr>
                <p:txBody>
                  <a:bodyPr/>
                  <a:lstStyle/>
                  <a:p>
                    <a:r>
                      <a:rPr lang="en-US">
                        <a:noFill/>
                      </a:rPr>
                      <a:t> </a:t>
                    </a:r>
                  </a:p>
                </p:txBody>
              </p:sp>
            </mc:Fallback>
          </mc:AlternateContent>
          <p:sp>
            <p:nvSpPr>
              <p:cNvPr id="128" name="TextBox 127"/>
              <p:cNvSpPr txBox="1"/>
              <p:nvPr/>
            </p:nvSpPr>
            <p:spPr>
              <a:xfrm>
                <a:off x="2409687" y="5170765"/>
                <a:ext cx="309700" cy="369332"/>
              </a:xfrm>
              <a:prstGeom prst="rect">
                <a:avLst/>
              </a:prstGeom>
              <a:noFill/>
            </p:spPr>
            <p:txBody>
              <a:bodyPr wrap="none" rtlCol="0">
                <a:spAutoFit/>
              </a:bodyPr>
              <a:lstStyle/>
              <a:p>
                <a:r>
                  <a:rPr lang="en-US" dirty="0" smtClean="0"/>
                  <a:t>B</a:t>
                </a:r>
                <a:endParaRPr lang="en-US" dirty="0"/>
              </a:p>
            </p:txBody>
          </p:sp>
        </p:grpSp>
        <p:sp>
          <p:nvSpPr>
            <p:cNvPr id="121" name="TextBox 120"/>
            <p:cNvSpPr txBox="1"/>
            <p:nvPr/>
          </p:nvSpPr>
          <p:spPr>
            <a:xfrm>
              <a:off x="489438" y="5421692"/>
              <a:ext cx="308098" cy="369332"/>
            </a:xfrm>
            <a:prstGeom prst="rect">
              <a:avLst/>
            </a:prstGeom>
            <a:noFill/>
          </p:spPr>
          <p:txBody>
            <a:bodyPr wrap="none" rtlCol="0">
              <a:spAutoFit/>
            </a:bodyPr>
            <a:lstStyle/>
            <a:p>
              <a:r>
                <a:rPr lang="en-US" dirty="0" smtClean="0"/>
                <a:t>C</a:t>
              </a:r>
              <a:endParaRPr lang="en-US" dirty="0"/>
            </a:p>
          </p:txBody>
        </p:sp>
        <p:grpSp>
          <p:nvGrpSpPr>
            <p:cNvPr id="122" name="Group 121"/>
            <p:cNvGrpSpPr/>
            <p:nvPr/>
          </p:nvGrpSpPr>
          <p:grpSpPr>
            <a:xfrm>
              <a:off x="861958" y="5505099"/>
              <a:ext cx="502697" cy="1033358"/>
              <a:chOff x="648234" y="4648200"/>
              <a:chExt cx="1001060" cy="1695450"/>
            </a:xfrm>
          </p:grpSpPr>
          <p:cxnSp>
            <p:nvCxnSpPr>
              <p:cNvPr id="124" name="Straight Connector 123"/>
              <p:cNvCxnSpPr/>
              <p:nvPr/>
            </p:nvCxnSpPr>
            <p:spPr>
              <a:xfrm>
                <a:off x="1381674" y="4648200"/>
                <a:ext cx="0" cy="169545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25" name="TextBox 124"/>
              <p:cNvSpPr txBox="1"/>
              <p:nvPr/>
            </p:nvSpPr>
            <p:spPr>
              <a:xfrm>
                <a:off x="648234" y="5317226"/>
                <a:ext cx="1001060" cy="605970"/>
              </a:xfrm>
              <a:prstGeom prst="rect">
                <a:avLst/>
              </a:prstGeom>
              <a:noFill/>
            </p:spPr>
            <p:txBody>
              <a:bodyPr wrap="square" rtlCol="0">
                <a:spAutoFit/>
              </a:bodyPr>
              <a:lstStyle/>
              <a:p>
                <a:r>
                  <a:rPr lang="en-US" dirty="0" smtClean="0"/>
                  <a:t>-A</a:t>
                </a:r>
                <a:endParaRPr lang="en-US" dirty="0"/>
              </a:p>
            </p:txBody>
          </p:sp>
        </p:grpSp>
        <p:cxnSp>
          <p:nvCxnSpPr>
            <p:cNvPr id="123" name="Straight Connector 122"/>
            <p:cNvCxnSpPr/>
            <p:nvPr/>
          </p:nvCxnSpPr>
          <p:spPr>
            <a:xfrm flipH="1">
              <a:off x="569389" y="5515474"/>
              <a:ext cx="663362" cy="500086"/>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grpSp>
      <p:cxnSp>
        <p:nvCxnSpPr>
          <p:cNvPr id="130" name="Straight Connector 129"/>
          <p:cNvCxnSpPr/>
          <p:nvPr/>
        </p:nvCxnSpPr>
        <p:spPr>
          <a:xfrm>
            <a:off x="5523292" y="5540530"/>
            <a:ext cx="0" cy="1033358"/>
          </a:xfrm>
          <a:prstGeom prst="line">
            <a:avLst/>
          </a:prstGeom>
          <a:ln w="12700">
            <a:prstDash val="dashDot"/>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131" name="Group 130"/>
          <p:cNvGrpSpPr/>
          <p:nvPr/>
        </p:nvGrpSpPr>
        <p:grpSpPr>
          <a:xfrm>
            <a:off x="6748147" y="4389176"/>
            <a:ext cx="1208899" cy="1586429"/>
            <a:chOff x="155756" y="4956257"/>
            <a:chExt cx="1208899" cy="1586429"/>
          </a:xfrm>
        </p:grpSpPr>
        <p:grpSp>
          <p:nvGrpSpPr>
            <p:cNvPr id="132" name="Group 131"/>
            <p:cNvGrpSpPr/>
            <p:nvPr/>
          </p:nvGrpSpPr>
          <p:grpSpPr>
            <a:xfrm>
              <a:off x="155756" y="4956257"/>
              <a:ext cx="1190183" cy="1586429"/>
              <a:chOff x="-753347" y="3762330"/>
              <a:chExt cx="2370105" cy="2602883"/>
            </a:xfrm>
          </p:grpSpPr>
          <p:cxnSp>
            <p:nvCxnSpPr>
              <p:cNvPr id="138" name="Straight Connector 137"/>
              <p:cNvCxnSpPr/>
              <p:nvPr/>
            </p:nvCxnSpPr>
            <p:spPr>
              <a:xfrm flipH="1" flipV="1">
                <a:off x="211030" y="3770527"/>
                <a:ext cx="1181101" cy="91440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9" name="TextBox 138"/>
                  <p:cNvSpPr txBox="1"/>
                  <p:nvPr/>
                </p:nvSpPr>
                <p:spPr>
                  <a:xfrm>
                    <a:off x="-753347" y="5759243"/>
                    <a:ext cx="878489" cy="60597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𝑡</m:t>
                              </m:r>
                            </m:sub>
                          </m:sSub>
                        </m:oMath>
                      </m:oMathPara>
                    </a14:m>
                    <a:endParaRPr lang="en-US" dirty="0"/>
                  </a:p>
                </p:txBody>
              </p:sp>
            </mc:Choice>
            <mc:Fallback xmlns="">
              <p:sp>
                <p:nvSpPr>
                  <p:cNvPr id="139" name="TextBox 138"/>
                  <p:cNvSpPr txBox="1">
                    <a:spLocks noRot="1" noChangeAspect="1" noMove="1" noResize="1" noEditPoints="1" noAdjustHandles="1" noChangeArrowheads="1" noChangeShapeType="1" noTextEdit="1"/>
                  </p:cNvSpPr>
                  <p:nvPr/>
                </p:nvSpPr>
                <p:spPr>
                  <a:xfrm>
                    <a:off x="-753347" y="5759243"/>
                    <a:ext cx="878489" cy="605970"/>
                  </a:xfrm>
                  <a:prstGeom prst="rect">
                    <a:avLst/>
                  </a:prstGeom>
                  <a:blipFill>
                    <a:blip r:embed="rId6"/>
                    <a:stretch>
                      <a:fillRect/>
                    </a:stretch>
                  </a:blipFill>
                </p:spPr>
                <p:txBody>
                  <a:bodyPr/>
                  <a:lstStyle/>
                  <a:p>
                    <a:r>
                      <a:rPr lang="en-US">
                        <a:noFill/>
                      </a:rPr>
                      <a:t> </a:t>
                    </a:r>
                  </a:p>
                </p:txBody>
              </p:sp>
            </mc:Fallback>
          </mc:AlternateContent>
          <p:sp>
            <p:nvSpPr>
              <p:cNvPr id="140" name="TextBox 139"/>
              <p:cNvSpPr txBox="1"/>
              <p:nvPr/>
            </p:nvSpPr>
            <p:spPr>
              <a:xfrm flipH="1">
                <a:off x="801579" y="3762330"/>
                <a:ext cx="815179" cy="605970"/>
              </a:xfrm>
              <a:prstGeom prst="rect">
                <a:avLst/>
              </a:prstGeom>
              <a:noFill/>
            </p:spPr>
            <p:txBody>
              <a:bodyPr wrap="square" rtlCol="0">
                <a:spAutoFit/>
              </a:bodyPr>
              <a:lstStyle/>
              <a:p>
                <a:r>
                  <a:rPr lang="en-US" dirty="0" smtClean="0"/>
                  <a:t>-B</a:t>
                </a:r>
                <a:endParaRPr lang="en-US" dirty="0"/>
              </a:p>
            </p:txBody>
          </p:sp>
        </p:grpSp>
        <p:sp>
          <p:nvSpPr>
            <p:cNvPr id="133" name="TextBox 132"/>
            <p:cNvSpPr txBox="1"/>
            <p:nvPr/>
          </p:nvSpPr>
          <p:spPr>
            <a:xfrm>
              <a:off x="489438" y="5421692"/>
              <a:ext cx="308098" cy="369332"/>
            </a:xfrm>
            <a:prstGeom prst="rect">
              <a:avLst/>
            </a:prstGeom>
            <a:noFill/>
          </p:spPr>
          <p:txBody>
            <a:bodyPr wrap="none" rtlCol="0">
              <a:spAutoFit/>
            </a:bodyPr>
            <a:lstStyle/>
            <a:p>
              <a:r>
                <a:rPr lang="en-US" dirty="0" smtClean="0"/>
                <a:t>C</a:t>
              </a:r>
              <a:endParaRPr lang="en-US" dirty="0"/>
            </a:p>
          </p:txBody>
        </p:sp>
        <p:grpSp>
          <p:nvGrpSpPr>
            <p:cNvPr id="134" name="Group 133"/>
            <p:cNvGrpSpPr/>
            <p:nvPr/>
          </p:nvGrpSpPr>
          <p:grpSpPr>
            <a:xfrm>
              <a:off x="861958" y="5505099"/>
              <a:ext cx="502697" cy="1033358"/>
              <a:chOff x="648234" y="4648200"/>
              <a:chExt cx="1001060" cy="1695450"/>
            </a:xfrm>
          </p:grpSpPr>
          <p:cxnSp>
            <p:nvCxnSpPr>
              <p:cNvPr id="136" name="Straight Connector 135"/>
              <p:cNvCxnSpPr/>
              <p:nvPr/>
            </p:nvCxnSpPr>
            <p:spPr>
              <a:xfrm>
                <a:off x="1381674" y="4648200"/>
                <a:ext cx="0" cy="169545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37" name="TextBox 136"/>
              <p:cNvSpPr txBox="1"/>
              <p:nvPr/>
            </p:nvSpPr>
            <p:spPr>
              <a:xfrm>
                <a:off x="648234" y="5317226"/>
                <a:ext cx="1001060" cy="605970"/>
              </a:xfrm>
              <a:prstGeom prst="rect">
                <a:avLst/>
              </a:prstGeom>
              <a:noFill/>
            </p:spPr>
            <p:txBody>
              <a:bodyPr wrap="square" rtlCol="0">
                <a:spAutoFit/>
              </a:bodyPr>
              <a:lstStyle/>
              <a:p>
                <a:r>
                  <a:rPr lang="en-US" dirty="0" smtClean="0"/>
                  <a:t>-A</a:t>
                </a:r>
                <a:endParaRPr lang="en-US" dirty="0"/>
              </a:p>
            </p:txBody>
          </p:sp>
        </p:grpSp>
        <p:cxnSp>
          <p:nvCxnSpPr>
            <p:cNvPr id="135" name="Straight Connector 134"/>
            <p:cNvCxnSpPr/>
            <p:nvPr/>
          </p:nvCxnSpPr>
          <p:spPr>
            <a:xfrm flipH="1">
              <a:off x="569389" y="5515474"/>
              <a:ext cx="663362" cy="500086"/>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grpSp>
      <p:cxnSp>
        <p:nvCxnSpPr>
          <p:cNvPr id="143" name="Straight Connector 142"/>
          <p:cNvCxnSpPr/>
          <p:nvPr/>
        </p:nvCxnSpPr>
        <p:spPr>
          <a:xfrm flipH="1">
            <a:off x="6524689" y="5423036"/>
            <a:ext cx="663362" cy="500086"/>
          </a:xfrm>
          <a:prstGeom prst="line">
            <a:avLst/>
          </a:prstGeom>
          <a:ln w="12700">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8875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Microstepping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smtClean="0"/>
                  <a:t>With full and half stepping, current in the windings was either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m:rPr>
                            <m:sty m:val="p"/>
                          </m:rPr>
                          <a:rPr lang="en-US" b="0" i="0" smtClean="0">
                            <a:latin typeface="Cambria Math" panose="02040503050406030204" pitchFamily="18" charset="0"/>
                          </a:rPr>
                          <m:t>s</m:t>
                        </m:r>
                      </m:sub>
                    </m:sSub>
                  </m:oMath>
                </a14:m>
                <a:r>
                  <a:rPr lang="en-US" dirty="0" smtClean="0"/>
                  <a:t> or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𝑠</m:t>
                        </m:r>
                      </m:sub>
                    </m:sSub>
                  </m:oMath>
                </a14:m>
                <a:r>
                  <a:rPr lang="en-US" dirty="0" smtClean="0"/>
                  <a:t>.</a:t>
                </a:r>
              </a:p>
              <a:p>
                <a:pPr marL="0" indent="0">
                  <a:buNone/>
                </a:pPr>
                <a:r>
                  <a:rPr lang="en-US" dirty="0" smtClean="0"/>
                  <a:t>Modern electronics allow to achieve any </a:t>
                </a:r>
                <a14:m>
                  <m:oMath xmlns:m="http://schemas.openxmlformats.org/officeDocument/2006/math">
                    <m:r>
                      <a:rPr lang="en-US" b="0" i="1" smtClean="0">
                        <a:latin typeface="Cambria Math" panose="02040503050406030204" pitchFamily="18" charset="0"/>
                      </a:rPr>
                      <m:t>𝐼</m:t>
                    </m:r>
                  </m:oMath>
                </a14:m>
                <a:r>
                  <a:rPr lang="en-US" dirty="0" smtClean="0"/>
                  <a:t> in the windings.</a:t>
                </a:r>
              </a:p>
              <a:p>
                <a:pPr marL="0" indent="0">
                  <a:buNone/>
                </a:pPr>
                <a:endParaRPr lang="en-US" dirty="0"/>
              </a:p>
              <a:p>
                <a:pPr marL="0" indent="0">
                  <a:buNone/>
                </a:pPr>
                <a:r>
                  <a:rPr lang="en-US" dirty="0" smtClean="0"/>
                  <a:t>Let’s assume we have 2 perpendicular windings</a:t>
                </a:r>
              </a:p>
              <a:p>
                <a:pPr marL="0" indent="0">
                  <a:buNone/>
                </a:pPr>
                <a:r>
                  <a:rPr lang="en-US" dirty="0" smtClean="0"/>
                  <a:t>With currents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𝑎</m:t>
                        </m:r>
                      </m:sub>
                    </m:sSub>
                  </m:oMath>
                </a14:m>
                <a:r>
                  <a:rPr lang="en-US" dirty="0" smtClean="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𝑏</m:t>
                        </m:r>
                      </m:sub>
                    </m:sSub>
                  </m:oMath>
                </a14:m>
                <a:r>
                  <a:rPr lang="en-US" dirty="0" smtClean="0"/>
                  <a:t> flowing in them. </a:t>
                </a:r>
              </a:p>
              <a:p>
                <a:pPr marL="0" indent="0">
                  <a:buNone/>
                </a:pPr>
                <a:r>
                  <a:rPr lang="en-US" dirty="0" smtClean="0"/>
                  <a:t>MMF’s produced by the coils are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𝑎</m:t>
                        </m:r>
                      </m:sub>
                    </m:sSub>
                  </m:oMath>
                </a14:m>
                <a:r>
                  <a:rPr lang="en-US" dirty="0" smtClean="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smtClean="0"/>
                  <a:t>.</a:t>
                </a:r>
              </a:p>
              <a:p>
                <a:pPr marL="0" indent="0">
                  <a:buNone/>
                </a:pPr>
                <a:r>
                  <a:rPr lang="en-US" dirty="0" smtClean="0"/>
                  <a:t>Total MMF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𝑡𝑜𝑡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𝑎</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𝑏</m:t>
                            </m:r>
                          </m:sub>
                          <m:sup>
                            <m:r>
                              <a:rPr lang="en-US" b="0" i="1" smtClean="0">
                                <a:latin typeface="Cambria Math" panose="02040503050406030204" pitchFamily="18" charset="0"/>
                              </a:rPr>
                              <m:t>2</m:t>
                            </m:r>
                          </m:sup>
                        </m:sSubSup>
                      </m:e>
                    </m:rad>
                    <m:r>
                      <a:rPr lang="en-US" b="0" i="1" smtClean="0">
                        <a:latin typeface="Cambria Math" panose="02040503050406030204" pitchFamily="18" charset="0"/>
                      </a:rPr>
                      <m:t> </m:t>
                    </m:r>
                  </m:oMath>
                </a14:m>
                <a:r>
                  <a:rPr lang="en-US" dirty="0" smtClean="0"/>
                  <a:t>.</a:t>
                </a:r>
              </a:p>
              <a:p>
                <a:pPr marL="0" indent="0">
                  <a:buNone/>
                </a:pPr>
                <a:r>
                  <a:rPr lang="en-US" dirty="0" smtClean="0"/>
                  <a:t> The angle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arctan</m:t>
                        </m:r>
                      </m:fName>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𝑎</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den>
                        </m:f>
                      </m:e>
                    </m:func>
                  </m:oMath>
                </a14:m>
                <a:endParaRPr lang="en-US" dirty="0" smtClean="0"/>
              </a:p>
              <a:p>
                <a:pPr marL="0" indent="0">
                  <a:buNone/>
                </a:pPr>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3361" r="-406"/>
                </a:stretch>
              </a:blipFill>
            </p:spPr>
            <p:txBody>
              <a:bodyPr/>
              <a:lstStyle/>
              <a:p>
                <a:r>
                  <a:rPr lang="en-US">
                    <a:noFill/>
                  </a:rPr>
                  <a:t> </a:t>
                </a:r>
              </a:p>
            </p:txBody>
          </p:sp>
        </mc:Fallback>
      </mc:AlternateContent>
      <p:grpSp>
        <p:nvGrpSpPr>
          <p:cNvPr id="9" name="Group 8"/>
          <p:cNvGrpSpPr/>
          <p:nvPr/>
        </p:nvGrpSpPr>
        <p:grpSpPr>
          <a:xfrm>
            <a:off x="8830963" y="3072713"/>
            <a:ext cx="873210" cy="741405"/>
            <a:chOff x="8830963" y="3072713"/>
            <a:chExt cx="873210" cy="741405"/>
          </a:xfrm>
        </p:grpSpPr>
        <p:sp>
          <p:nvSpPr>
            <p:cNvPr id="5" name="Oval 4"/>
            <p:cNvSpPr/>
            <p:nvPr/>
          </p:nvSpPr>
          <p:spPr>
            <a:xfrm>
              <a:off x="8830963" y="3072713"/>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8830963" y="3220994"/>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830963" y="3372406"/>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830963" y="3517556"/>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rot="5400000">
            <a:off x="9638270" y="4067197"/>
            <a:ext cx="873210" cy="741405"/>
            <a:chOff x="8830963" y="3072713"/>
            <a:chExt cx="873210" cy="741405"/>
          </a:xfrm>
        </p:grpSpPr>
        <p:sp>
          <p:nvSpPr>
            <p:cNvPr id="11" name="Oval 10"/>
            <p:cNvSpPr/>
            <p:nvPr/>
          </p:nvSpPr>
          <p:spPr>
            <a:xfrm>
              <a:off x="8830963" y="3072713"/>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0963" y="3220994"/>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830963" y="3372406"/>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830963" y="3517556"/>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9997604" y="3220994"/>
            <a:ext cx="317716" cy="369332"/>
          </a:xfrm>
          <a:prstGeom prst="rect">
            <a:avLst/>
          </a:prstGeom>
          <a:noFill/>
        </p:spPr>
        <p:txBody>
          <a:bodyPr wrap="none" rtlCol="0">
            <a:spAutoFit/>
          </a:bodyPr>
          <a:lstStyle/>
          <a:p>
            <a:r>
              <a:rPr lang="en-US" dirty="0" smtClean="0"/>
              <a:t>A</a:t>
            </a:r>
            <a:endParaRPr lang="en-US" dirty="0"/>
          </a:p>
        </p:txBody>
      </p:sp>
      <p:sp>
        <p:nvSpPr>
          <p:cNvPr id="16" name="TextBox 15"/>
          <p:cNvSpPr txBox="1"/>
          <p:nvPr/>
        </p:nvSpPr>
        <p:spPr>
          <a:xfrm>
            <a:off x="10589989" y="4874505"/>
            <a:ext cx="309700" cy="369332"/>
          </a:xfrm>
          <a:prstGeom prst="rect">
            <a:avLst/>
          </a:prstGeom>
          <a:noFill/>
        </p:spPr>
        <p:txBody>
          <a:bodyPr wrap="none" rtlCol="0">
            <a:spAutoFit/>
          </a:bodyPr>
          <a:lstStyle/>
          <a:p>
            <a:r>
              <a:rPr lang="en-US" dirty="0"/>
              <a:t>B</a:t>
            </a:r>
          </a:p>
        </p:txBody>
      </p:sp>
      <p:sp>
        <p:nvSpPr>
          <p:cNvPr id="19" name="Freeform 18"/>
          <p:cNvSpPr/>
          <p:nvPr/>
        </p:nvSpPr>
        <p:spPr>
          <a:xfrm>
            <a:off x="8841996" y="3657600"/>
            <a:ext cx="931178" cy="1224793"/>
          </a:xfrm>
          <a:custGeom>
            <a:avLst/>
            <a:gdLst>
              <a:gd name="connsiteX0" fmla="*/ 0 w 931178"/>
              <a:gd name="connsiteY0" fmla="*/ 0 h 1224793"/>
              <a:gd name="connsiteX1" fmla="*/ 0 w 931178"/>
              <a:gd name="connsiteY1" fmla="*/ 1115736 h 1224793"/>
              <a:gd name="connsiteX2" fmla="*/ 922789 w 931178"/>
              <a:gd name="connsiteY2" fmla="*/ 1115736 h 1224793"/>
              <a:gd name="connsiteX3" fmla="*/ 931178 w 931178"/>
              <a:gd name="connsiteY3" fmla="*/ 1224793 h 1224793"/>
            </a:gdLst>
            <a:ahLst/>
            <a:cxnLst>
              <a:cxn ang="0">
                <a:pos x="connsiteX0" y="connsiteY0"/>
              </a:cxn>
              <a:cxn ang="0">
                <a:pos x="connsiteX1" y="connsiteY1"/>
              </a:cxn>
              <a:cxn ang="0">
                <a:pos x="connsiteX2" y="connsiteY2"/>
              </a:cxn>
              <a:cxn ang="0">
                <a:pos x="connsiteX3" y="connsiteY3"/>
              </a:cxn>
            </a:cxnLst>
            <a:rect l="l" t="t" r="r" b="b"/>
            <a:pathLst>
              <a:path w="931178" h="1224793">
                <a:moveTo>
                  <a:pt x="0" y="0"/>
                </a:moveTo>
                <a:lnTo>
                  <a:pt x="0" y="1115736"/>
                </a:lnTo>
                <a:lnTo>
                  <a:pt x="922789" y="1115736"/>
                </a:lnTo>
                <a:lnTo>
                  <a:pt x="931178" y="1224793"/>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V="1">
            <a:off x="8472881" y="3072713"/>
            <a:ext cx="0" cy="593124"/>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8013145" y="3288106"/>
                <a:ext cx="4597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𝑎</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8013145" y="3288106"/>
                <a:ext cx="459735" cy="369332"/>
              </a:xfrm>
              <a:prstGeom prst="rect">
                <a:avLst/>
              </a:prstGeom>
              <a:blipFill>
                <a:blip r:embed="rId3"/>
                <a:stretch>
                  <a:fillRect/>
                </a:stretch>
              </a:blipFill>
            </p:spPr>
            <p:txBody>
              <a:bodyPr/>
              <a:lstStyle/>
              <a:p>
                <a:r>
                  <a:rPr lang="en-US">
                    <a:noFill/>
                  </a:rPr>
                  <a:t> </a:t>
                </a:r>
              </a:p>
            </p:txBody>
          </p:sp>
        </mc:Fallback>
      </mc:AlternateContent>
      <p:cxnSp>
        <p:nvCxnSpPr>
          <p:cNvPr id="27" name="Straight Connector 26"/>
          <p:cNvCxnSpPr>
            <a:stCxn id="5" idx="6"/>
          </p:cNvCxnSpPr>
          <p:nvPr/>
        </p:nvCxnSpPr>
        <p:spPr>
          <a:xfrm flipH="1" flipV="1">
            <a:off x="9701042" y="2837691"/>
            <a:ext cx="3131" cy="383303"/>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p:cNvCxnSpPr>
            <a:stCxn id="11" idx="6"/>
          </p:cNvCxnSpPr>
          <p:nvPr/>
        </p:nvCxnSpPr>
        <p:spPr>
          <a:xfrm>
            <a:off x="10297297" y="4874505"/>
            <a:ext cx="292692"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39" name="Group 38"/>
          <p:cNvGrpSpPr/>
          <p:nvPr/>
        </p:nvGrpSpPr>
        <p:grpSpPr>
          <a:xfrm>
            <a:off x="7099724" y="5311060"/>
            <a:ext cx="1897117" cy="1572975"/>
            <a:chOff x="8031337" y="5281350"/>
            <a:chExt cx="839451" cy="786098"/>
          </a:xfrm>
        </p:grpSpPr>
        <p:cxnSp>
          <p:nvCxnSpPr>
            <p:cNvPr id="23" name="Straight Arrow Connector 22"/>
            <p:cNvCxnSpPr/>
            <p:nvPr/>
          </p:nvCxnSpPr>
          <p:spPr>
            <a:xfrm flipV="1">
              <a:off x="8243012" y="5874474"/>
              <a:ext cx="627776" cy="8399"/>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8673946" y="5882873"/>
                  <a:ext cx="193406" cy="184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8673946" y="5882873"/>
                  <a:ext cx="193406" cy="184575"/>
                </a:xfrm>
                <a:prstGeom prst="rect">
                  <a:avLst/>
                </a:prstGeom>
                <a:blipFill>
                  <a:blip r:embed="rId4"/>
                  <a:stretch>
                    <a:fillRect/>
                  </a:stretch>
                </a:blipFill>
              </p:spPr>
              <p:txBody>
                <a:bodyPr/>
                <a:lstStyle/>
                <a:p>
                  <a:r>
                    <a:rPr lang="en-US">
                      <a:noFill/>
                    </a:rPr>
                    <a:t> </a:t>
                  </a:r>
                </a:p>
              </p:txBody>
            </p:sp>
          </mc:Fallback>
        </mc:AlternateContent>
        <p:cxnSp>
          <p:nvCxnSpPr>
            <p:cNvPr id="33" name="Straight Arrow Connector 32"/>
            <p:cNvCxnSpPr/>
            <p:nvPr/>
          </p:nvCxnSpPr>
          <p:spPr>
            <a:xfrm flipV="1">
              <a:off x="8243013" y="5293949"/>
              <a:ext cx="0" cy="593124"/>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8031337" y="5509342"/>
                  <a:ext cx="211674" cy="184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𝑎</m:t>
                            </m:r>
                          </m:sub>
                        </m:sSub>
                      </m:oMath>
                    </m:oMathPara>
                  </a14:m>
                  <a:endParaRPr 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8031337" y="5509342"/>
                  <a:ext cx="211674" cy="184575"/>
                </a:xfrm>
                <a:prstGeom prst="rect">
                  <a:avLst/>
                </a:prstGeom>
                <a:blipFill>
                  <a:blip r:embed="rId5"/>
                  <a:stretch>
                    <a:fillRect/>
                  </a:stretch>
                </a:blipFill>
              </p:spPr>
              <p:txBody>
                <a:bodyPr/>
                <a:lstStyle/>
                <a:p>
                  <a:r>
                    <a:rPr lang="en-US">
                      <a:noFill/>
                    </a:rPr>
                    <a:t> </a:t>
                  </a:r>
                </a:p>
              </p:txBody>
            </p:sp>
          </mc:Fallback>
        </mc:AlternateContent>
        <p:cxnSp>
          <p:nvCxnSpPr>
            <p:cNvPr id="35" name="Straight Arrow Connector 34"/>
            <p:cNvCxnSpPr/>
            <p:nvPr/>
          </p:nvCxnSpPr>
          <p:spPr>
            <a:xfrm flipV="1">
              <a:off x="8867352" y="5281350"/>
              <a:ext cx="0" cy="593124"/>
            </a:xfrm>
            <a:prstGeom prst="straightConnector1">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flipV="1">
              <a:off x="8243012" y="5293949"/>
              <a:ext cx="624340" cy="588924"/>
            </a:xfrm>
            <a:prstGeom prst="line">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8" name="Rectangle 37"/>
                <p:cNvSpPr/>
                <p:nvPr/>
              </p:nvSpPr>
              <p:spPr>
                <a:xfrm>
                  <a:off x="8230092" y="5374665"/>
                  <a:ext cx="6142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𝑡𝑜𝑡</m:t>
                            </m:r>
                          </m:sub>
                        </m:sSub>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230092" y="5374665"/>
                  <a:ext cx="614271" cy="369332"/>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1" name="TextBox 40"/>
              <p:cNvSpPr txBox="1"/>
              <p:nvPr/>
            </p:nvSpPr>
            <p:spPr>
              <a:xfrm>
                <a:off x="9471174" y="5126204"/>
                <a:ext cx="4597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9471174" y="5126204"/>
                <a:ext cx="459735" cy="369332"/>
              </a:xfrm>
              <a:prstGeom prst="rect">
                <a:avLst/>
              </a:prstGeom>
              <a:blipFill>
                <a:blip r:embed="rId7"/>
                <a:stretch>
                  <a:fillRect/>
                </a:stretch>
              </a:blipFill>
            </p:spPr>
            <p:txBody>
              <a:bodyPr/>
              <a:lstStyle/>
              <a:p>
                <a:r>
                  <a:rPr lang="en-US">
                    <a:noFill/>
                  </a:rPr>
                  <a:t> </a:t>
                </a:r>
              </a:p>
            </p:txBody>
          </p:sp>
        </mc:Fallback>
      </mc:AlternateContent>
      <p:cxnSp>
        <p:nvCxnSpPr>
          <p:cNvPr id="44" name="Straight Arrow Connector 43"/>
          <p:cNvCxnSpPr/>
          <p:nvPr/>
        </p:nvCxnSpPr>
        <p:spPr>
          <a:xfrm>
            <a:off x="9773174" y="5126204"/>
            <a:ext cx="596255"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7709970" y="6176963"/>
                <a:ext cx="3824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7709970" y="6176963"/>
                <a:ext cx="382412"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947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Microstepping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smtClean="0"/>
                  <a:t>MMF’s produced by the coils are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𝑎</m:t>
                        </m:r>
                      </m:sub>
                    </m:sSub>
                  </m:oMath>
                </a14:m>
                <a:r>
                  <a:rPr lang="en-US" dirty="0" smtClean="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smtClean="0"/>
                  <a:t>.</a:t>
                </a:r>
              </a:p>
              <a:p>
                <a:pPr marL="0" indent="0">
                  <a:buNone/>
                </a:pPr>
                <a:r>
                  <a:rPr lang="en-US" dirty="0" smtClean="0"/>
                  <a:t>Total MMF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𝑡𝑜𝑡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𝑎</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𝑏</m:t>
                            </m:r>
                          </m:sub>
                          <m:sup>
                            <m:r>
                              <a:rPr lang="en-US" b="0" i="1" smtClean="0">
                                <a:latin typeface="Cambria Math" panose="02040503050406030204" pitchFamily="18" charset="0"/>
                              </a:rPr>
                              <m:t>2</m:t>
                            </m:r>
                          </m:sup>
                        </m:sSubSup>
                      </m:e>
                    </m:rad>
                    <m:r>
                      <a:rPr lang="en-US" b="0" i="1" smtClean="0">
                        <a:latin typeface="Cambria Math" panose="02040503050406030204" pitchFamily="18" charset="0"/>
                      </a:rPr>
                      <m:t> </m:t>
                    </m:r>
                  </m:oMath>
                </a14:m>
                <a:r>
                  <a:rPr lang="en-US" dirty="0" smtClean="0"/>
                  <a:t>.</a:t>
                </a:r>
              </a:p>
              <a:p>
                <a:pPr marL="0" indent="0">
                  <a:buNone/>
                </a:pPr>
                <a:r>
                  <a:rPr lang="en-US" dirty="0" smtClean="0"/>
                  <a:t>The angle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arctan</m:t>
                        </m:r>
                      </m:fName>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𝑎</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den>
                        </m:f>
                      </m:e>
                    </m:func>
                  </m:oMath>
                </a14:m>
                <a:r>
                  <a:rPr lang="en-US" b="0" dirty="0" smtClean="0"/>
                  <a:t>=</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arctan</m:t>
                        </m:r>
                      </m:fNa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𝑎</m:t>
                                </m:r>
                              </m:sub>
                            </m:sSub>
                          </m:num>
                          <m:den>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𝑏</m:t>
                                </m:r>
                              </m:sub>
                            </m:sSub>
                          </m:den>
                        </m:f>
                      </m:e>
                    </m:func>
                  </m:oMath>
                </a14:m>
                <a:endParaRPr lang="en-US" b="0" dirty="0" smtClean="0"/>
              </a:p>
              <a:p>
                <a:pPr marL="0" indent="0">
                  <a:buNone/>
                </a:pPr>
                <a:r>
                  <a:rPr lang="en-US" dirty="0" smtClean="0"/>
                  <a:t>To maintain constant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𝑡𝑜𝑡</m:t>
                        </m:r>
                      </m:sub>
                    </m:sSub>
                  </m:oMath>
                </a14:m>
                <a:r>
                  <a:rPr lang="en-US" dirty="0" smtClean="0"/>
                  <a:t> we can use current’s that satisfy:</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𝑠</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𝛼</m:t>
                          </m:r>
                        </m:e>
                      </m:func>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F</m:t>
                          </m:r>
                        </m:e>
                        <m:sub>
                          <m:r>
                            <m:rPr>
                              <m:sty m:val="p"/>
                            </m:rPr>
                            <a:rPr lang="en-US" b="0" i="0" smtClean="0">
                              <a:latin typeface="Cambria Math" panose="02040503050406030204" pitchFamily="18" charset="0"/>
                            </a:rPr>
                            <m:t>a</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𝑁</m:t>
                          </m:r>
                          <m:r>
                            <a:rPr lang="en-US" i="1">
                              <a:latin typeface="Cambria Math" panose="02040503050406030204" pitchFamily="18" charset="0"/>
                            </a:rPr>
                            <m:t>𝐼</m:t>
                          </m:r>
                        </m:e>
                        <m:sub>
                          <m:r>
                            <a:rPr lang="en-US" i="1">
                              <a:latin typeface="Cambria Math" panose="02040503050406030204" pitchFamily="18" charset="0"/>
                            </a:rPr>
                            <m:t>𝑠</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𝛼</m:t>
                          </m:r>
                        </m:e>
                      </m:func>
                    </m:oMath>
                  </m:oMathPara>
                </a14:m>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𝑠</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𝛼</m:t>
                          </m:r>
                        </m:e>
                      </m:func>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F</m:t>
                          </m:r>
                        </m:e>
                        <m:sub>
                          <m:r>
                            <m:rPr>
                              <m:sty m:val="p"/>
                            </m:rPr>
                            <a:rPr lang="en-US" b="0" i="0" smtClean="0">
                              <a:latin typeface="Cambria Math" panose="02040503050406030204" pitchFamily="18" charset="0"/>
                            </a:rPr>
                            <m:t>b</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𝑁𝐼</m:t>
                          </m:r>
                        </m:e>
                        <m:sub>
                          <m:r>
                            <a:rPr lang="en-US" i="1">
                              <a:latin typeface="Cambria Math" panose="02040503050406030204" pitchFamily="18" charset="0"/>
                            </a:rPr>
                            <m:t>𝑠</m:t>
                          </m:r>
                        </m:sub>
                      </m:sSub>
                      <m:func>
                        <m:funcPr>
                          <m:ctrlPr>
                            <a:rPr lang="en-US" i="1">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i="1">
                              <a:latin typeface="Cambria Math" panose="02040503050406030204" pitchFamily="18" charset="0"/>
                            </a:rPr>
                            <m:t>𝛼</m:t>
                          </m:r>
                        </m:e>
                      </m:func>
                    </m:oMath>
                  </m:oMathPara>
                </a14:m>
                <a:endParaRPr lang="en-US" dirty="0" smtClean="0"/>
              </a:p>
              <a:p>
                <a:pPr marL="0" indent="0">
                  <a:buNone/>
                </a:pPr>
                <a:endParaRPr lang="en-US" dirty="0" smtClean="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𝑡𝑜𝑡</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𝑁𝐼</m:t>
                                      </m:r>
                                    </m:e>
                                    <m:sub>
                                      <m:r>
                                        <a:rPr lang="en-US" i="1">
                                          <a:latin typeface="Cambria Math" panose="02040503050406030204" pitchFamily="18" charset="0"/>
                                        </a:rPr>
                                        <m:t>𝑠</m:t>
                                      </m:r>
                                    </m:sub>
                                  </m:sSub>
                                </m:e>
                              </m:d>
                            </m:e>
                            <m:sup>
                              <m:r>
                                <a:rPr lang="en-US" b="0" i="1" smtClean="0">
                                  <a:latin typeface="Cambria Math" panose="02040503050406030204" pitchFamily="18" charset="0"/>
                                </a:rPr>
                                <m:t>2</m:t>
                              </m:r>
                            </m:sup>
                          </m:sSup>
                          <m:func>
                            <m:funcPr>
                              <m:ctrlPr>
                                <a:rPr lang="en-US" i="1">
                                  <a:latin typeface="Cambria Math" panose="02040503050406030204" pitchFamily="18" charset="0"/>
                                </a:rPr>
                              </m:ctrlPr>
                            </m:funcPr>
                            <m:fNa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a:latin typeface="Cambria Math" panose="02040503050406030204" pitchFamily="18" charset="0"/>
                                    </a:rPr>
                                    <m:t>cos</m:t>
                                  </m:r>
                                </m:e>
                                <m:sup>
                                  <m:r>
                                    <a:rPr lang="en-US" b="0" i="1" smtClean="0">
                                      <a:latin typeface="Cambria Math" panose="02040503050406030204" pitchFamily="18" charset="0"/>
                                    </a:rPr>
                                    <m:t>2</m:t>
                                  </m:r>
                                </m:sup>
                              </m:sSup>
                            </m:fName>
                            <m:e>
                              <m:r>
                                <a:rPr lang="en-US" i="1">
                                  <a:latin typeface="Cambria Math" panose="02040503050406030204" pitchFamily="18" charset="0"/>
                                </a:rPr>
                                <m:t>𝛼</m:t>
                              </m:r>
                            </m:e>
                          </m:func>
                          <m:r>
                            <a:rPr lang="en-US" i="1">
                              <a:latin typeface="Cambria Math" panose="02040503050406030204" pitchFamily="18" charset="0"/>
                            </a:rPr>
                            <m:t>+</m:t>
                          </m:r>
                          <m:func>
                            <m:funcPr>
                              <m:ctrlPr>
                                <a:rPr lang="en-US" i="1">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a:latin typeface="Cambria Math" panose="02040503050406030204" pitchFamily="18" charset="0"/>
                                    </a:rPr>
                                    <m:t>sin</m:t>
                                  </m:r>
                                </m:e>
                                <m:sup>
                                  <m:r>
                                    <a:rPr lang="en-US" b="0" i="1" smtClean="0">
                                      <a:latin typeface="Cambria Math" panose="02040503050406030204" pitchFamily="18" charset="0"/>
                                    </a:rPr>
                                    <m:t>2</m:t>
                                  </m:r>
                                </m:sup>
                              </m:sSup>
                            </m:fName>
                            <m:e>
                              <m:r>
                                <a:rPr lang="en-US" i="1">
                                  <a:latin typeface="Cambria Math" panose="02040503050406030204" pitchFamily="18" charset="0"/>
                                </a:rPr>
                                <m:t>𝛼</m:t>
                              </m:r>
                            </m:e>
                          </m:func>
                          <m:r>
                            <a:rPr lang="en-US" b="0" i="1" smtClean="0">
                              <a:latin typeface="Cambria Math" panose="02040503050406030204" pitchFamily="18" charset="0"/>
                            </a:rPr>
                            <m:t>)</m:t>
                          </m:r>
                        </m:e>
                      </m:rad>
                      <m:r>
                        <a:rPr lang="en-US" b="0" i="1" smtClean="0">
                          <a:latin typeface="Cambria Math" panose="02040503050406030204" pitchFamily="18" charset="0"/>
                        </a:rPr>
                        <m:t>=</m:t>
                      </m:r>
                      <m:r>
                        <a:rPr lang="en-US" b="0" i="1" smtClean="0">
                          <a:latin typeface="Cambria Math" panose="02040503050406030204" pitchFamily="18" charset="0"/>
                        </a:rPr>
                        <m:t>𝑁</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𝑠</m:t>
                          </m:r>
                        </m:sub>
                      </m:sSub>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3361"/>
                </a:stretch>
              </a:blipFill>
            </p:spPr>
            <p:txBody>
              <a:bodyPr/>
              <a:lstStyle/>
              <a:p>
                <a:r>
                  <a:rPr lang="en-US">
                    <a:noFill/>
                  </a:rPr>
                  <a:t> </a:t>
                </a:r>
              </a:p>
            </p:txBody>
          </p:sp>
        </mc:Fallback>
      </mc:AlternateContent>
      <p:grpSp>
        <p:nvGrpSpPr>
          <p:cNvPr id="4" name="Group 3"/>
          <p:cNvGrpSpPr/>
          <p:nvPr/>
        </p:nvGrpSpPr>
        <p:grpSpPr>
          <a:xfrm>
            <a:off x="8770532" y="175769"/>
            <a:ext cx="2886544" cy="2657845"/>
            <a:chOff x="8013145" y="2837691"/>
            <a:chExt cx="2886544" cy="2657845"/>
          </a:xfrm>
        </p:grpSpPr>
        <p:grpSp>
          <p:nvGrpSpPr>
            <p:cNvPr id="9" name="Group 8"/>
            <p:cNvGrpSpPr/>
            <p:nvPr/>
          </p:nvGrpSpPr>
          <p:grpSpPr>
            <a:xfrm>
              <a:off x="8830963" y="3072713"/>
              <a:ext cx="873210" cy="741405"/>
              <a:chOff x="8830963" y="3072713"/>
              <a:chExt cx="873210" cy="741405"/>
            </a:xfrm>
          </p:grpSpPr>
          <p:sp>
            <p:nvSpPr>
              <p:cNvPr id="5" name="Oval 4"/>
              <p:cNvSpPr/>
              <p:nvPr/>
            </p:nvSpPr>
            <p:spPr>
              <a:xfrm>
                <a:off x="8830963" y="3072713"/>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8830963" y="3220994"/>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830963" y="3372406"/>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830963" y="3517556"/>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rot="5400000">
              <a:off x="9638270" y="4067197"/>
              <a:ext cx="873210" cy="741405"/>
              <a:chOff x="8830963" y="3072713"/>
              <a:chExt cx="873210" cy="741405"/>
            </a:xfrm>
          </p:grpSpPr>
          <p:sp>
            <p:nvSpPr>
              <p:cNvPr id="11" name="Oval 10"/>
              <p:cNvSpPr/>
              <p:nvPr/>
            </p:nvSpPr>
            <p:spPr>
              <a:xfrm>
                <a:off x="8830963" y="3072713"/>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0963" y="3220994"/>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830963" y="3372406"/>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830963" y="3517556"/>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9997604" y="3220994"/>
              <a:ext cx="317716" cy="369332"/>
            </a:xfrm>
            <a:prstGeom prst="rect">
              <a:avLst/>
            </a:prstGeom>
            <a:noFill/>
          </p:spPr>
          <p:txBody>
            <a:bodyPr wrap="none" rtlCol="0">
              <a:spAutoFit/>
            </a:bodyPr>
            <a:lstStyle/>
            <a:p>
              <a:r>
                <a:rPr lang="en-US" dirty="0" smtClean="0"/>
                <a:t>A</a:t>
              </a:r>
              <a:endParaRPr lang="en-US" dirty="0"/>
            </a:p>
          </p:txBody>
        </p:sp>
        <p:sp>
          <p:nvSpPr>
            <p:cNvPr id="16" name="TextBox 15"/>
            <p:cNvSpPr txBox="1"/>
            <p:nvPr/>
          </p:nvSpPr>
          <p:spPr>
            <a:xfrm>
              <a:off x="10589989" y="4874505"/>
              <a:ext cx="309700" cy="369332"/>
            </a:xfrm>
            <a:prstGeom prst="rect">
              <a:avLst/>
            </a:prstGeom>
            <a:noFill/>
          </p:spPr>
          <p:txBody>
            <a:bodyPr wrap="none" rtlCol="0">
              <a:spAutoFit/>
            </a:bodyPr>
            <a:lstStyle/>
            <a:p>
              <a:r>
                <a:rPr lang="en-US" dirty="0"/>
                <a:t>B</a:t>
              </a:r>
            </a:p>
          </p:txBody>
        </p:sp>
        <p:sp>
          <p:nvSpPr>
            <p:cNvPr id="19" name="Freeform 18"/>
            <p:cNvSpPr/>
            <p:nvPr/>
          </p:nvSpPr>
          <p:spPr>
            <a:xfrm>
              <a:off x="8841996" y="3657600"/>
              <a:ext cx="931178" cy="1224793"/>
            </a:xfrm>
            <a:custGeom>
              <a:avLst/>
              <a:gdLst>
                <a:gd name="connsiteX0" fmla="*/ 0 w 931178"/>
                <a:gd name="connsiteY0" fmla="*/ 0 h 1224793"/>
                <a:gd name="connsiteX1" fmla="*/ 0 w 931178"/>
                <a:gd name="connsiteY1" fmla="*/ 1115736 h 1224793"/>
                <a:gd name="connsiteX2" fmla="*/ 922789 w 931178"/>
                <a:gd name="connsiteY2" fmla="*/ 1115736 h 1224793"/>
                <a:gd name="connsiteX3" fmla="*/ 931178 w 931178"/>
                <a:gd name="connsiteY3" fmla="*/ 1224793 h 1224793"/>
              </a:gdLst>
              <a:ahLst/>
              <a:cxnLst>
                <a:cxn ang="0">
                  <a:pos x="connsiteX0" y="connsiteY0"/>
                </a:cxn>
                <a:cxn ang="0">
                  <a:pos x="connsiteX1" y="connsiteY1"/>
                </a:cxn>
                <a:cxn ang="0">
                  <a:pos x="connsiteX2" y="connsiteY2"/>
                </a:cxn>
                <a:cxn ang="0">
                  <a:pos x="connsiteX3" y="connsiteY3"/>
                </a:cxn>
              </a:cxnLst>
              <a:rect l="l" t="t" r="r" b="b"/>
              <a:pathLst>
                <a:path w="931178" h="1224793">
                  <a:moveTo>
                    <a:pt x="0" y="0"/>
                  </a:moveTo>
                  <a:lnTo>
                    <a:pt x="0" y="1115736"/>
                  </a:lnTo>
                  <a:lnTo>
                    <a:pt x="922789" y="1115736"/>
                  </a:lnTo>
                  <a:lnTo>
                    <a:pt x="931178" y="1224793"/>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V="1">
              <a:off x="8472881" y="3072713"/>
              <a:ext cx="0" cy="593124"/>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8013145" y="3288106"/>
                  <a:ext cx="4597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𝑎</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8013145" y="3288106"/>
                  <a:ext cx="459735" cy="369332"/>
                </a:xfrm>
                <a:prstGeom prst="rect">
                  <a:avLst/>
                </a:prstGeom>
                <a:blipFill>
                  <a:blip r:embed="rId3"/>
                  <a:stretch>
                    <a:fillRect/>
                  </a:stretch>
                </a:blipFill>
              </p:spPr>
              <p:txBody>
                <a:bodyPr/>
                <a:lstStyle/>
                <a:p>
                  <a:r>
                    <a:rPr lang="en-US">
                      <a:noFill/>
                    </a:rPr>
                    <a:t> </a:t>
                  </a:r>
                </a:p>
              </p:txBody>
            </p:sp>
          </mc:Fallback>
        </mc:AlternateContent>
        <p:cxnSp>
          <p:nvCxnSpPr>
            <p:cNvPr id="27" name="Straight Connector 26"/>
            <p:cNvCxnSpPr>
              <a:stCxn id="5" idx="6"/>
            </p:cNvCxnSpPr>
            <p:nvPr/>
          </p:nvCxnSpPr>
          <p:spPr>
            <a:xfrm flipH="1" flipV="1">
              <a:off x="9701042" y="2837691"/>
              <a:ext cx="3131" cy="383303"/>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p:cNvCxnSpPr>
              <a:stCxn id="11" idx="6"/>
            </p:cNvCxnSpPr>
            <p:nvPr/>
          </p:nvCxnSpPr>
          <p:spPr>
            <a:xfrm>
              <a:off x="10297297" y="4874505"/>
              <a:ext cx="292692"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9471174" y="5126204"/>
                  <a:ext cx="4597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9471174" y="5126204"/>
                  <a:ext cx="459735" cy="369332"/>
                </a:xfrm>
                <a:prstGeom prst="rect">
                  <a:avLst/>
                </a:prstGeom>
                <a:blipFill>
                  <a:blip r:embed="rId4"/>
                  <a:stretch>
                    <a:fillRect/>
                  </a:stretch>
                </a:blipFill>
              </p:spPr>
              <p:txBody>
                <a:bodyPr/>
                <a:lstStyle/>
                <a:p>
                  <a:r>
                    <a:rPr lang="en-US">
                      <a:noFill/>
                    </a:rPr>
                    <a:t> </a:t>
                  </a:r>
                </a:p>
              </p:txBody>
            </p:sp>
          </mc:Fallback>
        </mc:AlternateContent>
        <p:cxnSp>
          <p:nvCxnSpPr>
            <p:cNvPr id="44" name="Straight Arrow Connector 43"/>
            <p:cNvCxnSpPr/>
            <p:nvPr/>
          </p:nvCxnSpPr>
          <p:spPr>
            <a:xfrm>
              <a:off x="9773174" y="5126204"/>
              <a:ext cx="596255"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grpSp>
      <p:grpSp>
        <p:nvGrpSpPr>
          <p:cNvPr id="17" name="Group 16"/>
          <p:cNvGrpSpPr/>
          <p:nvPr/>
        </p:nvGrpSpPr>
        <p:grpSpPr>
          <a:xfrm>
            <a:off x="9739737" y="3290323"/>
            <a:ext cx="1897117" cy="1572975"/>
            <a:chOff x="7099724" y="5311060"/>
            <a:chExt cx="1897117" cy="1572975"/>
          </a:xfrm>
        </p:grpSpPr>
        <p:grpSp>
          <p:nvGrpSpPr>
            <p:cNvPr id="39" name="Group 38"/>
            <p:cNvGrpSpPr/>
            <p:nvPr/>
          </p:nvGrpSpPr>
          <p:grpSpPr>
            <a:xfrm>
              <a:off x="7099724" y="5311060"/>
              <a:ext cx="1897117" cy="1572975"/>
              <a:chOff x="8031337" y="5281350"/>
              <a:chExt cx="839451" cy="786098"/>
            </a:xfrm>
          </p:grpSpPr>
          <p:cxnSp>
            <p:nvCxnSpPr>
              <p:cNvPr id="23" name="Straight Arrow Connector 22"/>
              <p:cNvCxnSpPr/>
              <p:nvPr/>
            </p:nvCxnSpPr>
            <p:spPr>
              <a:xfrm flipV="1">
                <a:off x="8243012" y="5874474"/>
                <a:ext cx="627776" cy="8399"/>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8673946" y="5882873"/>
                    <a:ext cx="193406" cy="184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8673946" y="5882873"/>
                    <a:ext cx="193406" cy="184575"/>
                  </a:xfrm>
                  <a:prstGeom prst="rect">
                    <a:avLst/>
                  </a:prstGeom>
                  <a:blipFill>
                    <a:blip r:embed="rId5"/>
                    <a:stretch>
                      <a:fillRect/>
                    </a:stretch>
                  </a:blipFill>
                </p:spPr>
                <p:txBody>
                  <a:bodyPr/>
                  <a:lstStyle/>
                  <a:p>
                    <a:r>
                      <a:rPr lang="en-US">
                        <a:noFill/>
                      </a:rPr>
                      <a:t> </a:t>
                    </a:r>
                  </a:p>
                </p:txBody>
              </p:sp>
            </mc:Fallback>
          </mc:AlternateContent>
          <p:cxnSp>
            <p:nvCxnSpPr>
              <p:cNvPr id="33" name="Straight Arrow Connector 32"/>
              <p:cNvCxnSpPr/>
              <p:nvPr/>
            </p:nvCxnSpPr>
            <p:spPr>
              <a:xfrm flipV="1">
                <a:off x="8243013" y="5293949"/>
                <a:ext cx="0" cy="593124"/>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8031337" y="5509342"/>
                    <a:ext cx="211674" cy="184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𝑎</m:t>
                              </m:r>
                            </m:sub>
                          </m:sSub>
                        </m:oMath>
                      </m:oMathPara>
                    </a14:m>
                    <a:endParaRPr 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8031337" y="5509342"/>
                    <a:ext cx="211674" cy="184575"/>
                  </a:xfrm>
                  <a:prstGeom prst="rect">
                    <a:avLst/>
                  </a:prstGeom>
                  <a:blipFill>
                    <a:blip r:embed="rId6"/>
                    <a:stretch>
                      <a:fillRect/>
                    </a:stretch>
                  </a:blipFill>
                </p:spPr>
                <p:txBody>
                  <a:bodyPr/>
                  <a:lstStyle/>
                  <a:p>
                    <a:r>
                      <a:rPr lang="en-US">
                        <a:noFill/>
                      </a:rPr>
                      <a:t> </a:t>
                    </a:r>
                  </a:p>
                </p:txBody>
              </p:sp>
            </mc:Fallback>
          </mc:AlternateContent>
          <p:cxnSp>
            <p:nvCxnSpPr>
              <p:cNvPr id="35" name="Straight Arrow Connector 34"/>
              <p:cNvCxnSpPr/>
              <p:nvPr/>
            </p:nvCxnSpPr>
            <p:spPr>
              <a:xfrm flipV="1">
                <a:off x="8867352" y="5281350"/>
                <a:ext cx="0" cy="593124"/>
              </a:xfrm>
              <a:prstGeom prst="straightConnector1">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flipV="1">
                <a:off x="8243012" y="5293949"/>
                <a:ext cx="624340" cy="588924"/>
              </a:xfrm>
              <a:prstGeom prst="line">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8" name="Rectangle 37"/>
                  <p:cNvSpPr/>
                  <p:nvPr/>
                </p:nvSpPr>
                <p:spPr>
                  <a:xfrm>
                    <a:off x="8230092" y="5374665"/>
                    <a:ext cx="6142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𝑡𝑜𝑡</m:t>
                              </m:r>
                            </m:sub>
                          </m:sSub>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230092" y="5374665"/>
                    <a:ext cx="614271" cy="369332"/>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5" name="TextBox 44"/>
                <p:cNvSpPr txBox="1"/>
                <p:nvPr/>
              </p:nvSpPr>
              <p:spPr>
                <a:xfrm>
                  <a:off x="7709970" y="6176963"/>
                  <a:ext cx="3824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7709970" y="6176963"/>
                  <a:ext cx="382412" cy="369332"/>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978120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Microstepping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495925"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𝑠</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𝛼</m:t>
                          </m:r>
                        </m:e>
                      </m:func>
                    </m:oMath>
                  </m:oMathPara>
                </a14:m>
                <a:endParaRPr lang="en-US" b="0"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𝑠</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𝛼</m:t>
                          </m:r>
                        </m:e>
                      </m:func>
                    </m:oMath>
                  </m:oMathPara>
                </a14:m>
                <a:endParaRPr lang="en-US" dirty="0" smtClean="0"/>
              </a:p>
              <a:p>
                <a:pPr marL="0" indent="0">
                  <a:buNone/>
                </a:pPr>
                <a:r>
                  <a:rPr lang="en-US" dirty="0" smtClean="0"/>
                  <a:t>To maintain a certain step size, currents must be changed according to the sin/cos relationship. </a:t>
                </a:r>
              </a:p>
              <a:p>
                <a:pPr marL="0" indent="0">
                  <a:buNone/>
                </a:pPr>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495925" cy="4351338"/>
              </a:xfrm>
              <a:blipFill>
                <a:blip r:embed="rId2"/>
                <a:stretch>
                  <a:fillRect l="-2331" r="-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0" name="Table 19"/>
              <p:cNvGraphicFramePr>
                <a:graphicFrameLocks noGrp="1"/>
              </p:cNvGraphicFramePr>
              <p:nvPr>
                <p:extLst>
                  <p:ext uri="{D42A27DB-BD31-4B8C-83A1-F6EECF244321}">
                    <p14:modId xmlns:p14="http://schemas.microsoft.com/office/powerpoint/2010/main" val="3973391463"/>
                  </p:ext>
                </p:extLst>
              </p:nvPr>
            </p:nvGraphicFramePr>
            <p:xfrm>
              <a:off x="6448427" y="2157413"/>
              <a:ext cx="5366382" cy="2043112"/>
            </p:xfrm>
            <a:graphic>
              <a:graphicData uri="http://schemas.openxmlformats.org/drawingml/2006/table">
                <a:tbl>
                  <a:tblPr>
                    <a:tableStyleId>{5C22544A-7EE6-4342-B048-85BDC9FD1C3A}</a:tableStyleId>
                  </a:tblPr>
                  <a:tblGrid>
                    <a:gridCol w="766626">
                      <a:extLst>
                        <a:ext uri="{9D8B030D-6E8A-4147-A177-3AD203B41FA5}">
                          <a16:colId xmlns:a16="http://schemas.microsoft.com/office/drawing/2014/main" val="3153725249"/>
                        </a:ext>
                      </a:extLst>
                    </a:gridCol>
                    <a:gridCol w="766626">
                      <a:extLst>
                        <a:ext uri="{9D8B030D-6E8A-4147-A177-3AD203B41FA5}">
                          <a16:colId xmlns:a16="http://schemas.microsoft.com/office/drawing/2014/main" val="3233332738"/>
                        </a:ext>
                      </a:extLst>
                    </a:gridCol>
                    <a:gridCol w="766626">
                      <a:extLst>
                        <a:ext uri="{9D8B030D-6E8A-4147-A177-3AD203B41FA5}">
                          <a16:colId xmlns:a16="http://schemas.microsoft.com/office/drawing/2014/main" val="4286740870"/>
                        </a:ext>
                      </a:extLst>
                    </a:gridCol>
                    <a:gridCol w="766626">
                      <a:extLst>
                        <a:ext uri="{9D8B030D-6E8A-4147-A177-3AD203B41FA5}">
                          <a16:colId xmlns:a16="http://schemas.microsoft.com/office/drawing/2014/main" val="2183359292"/>
                        </a:ext>
                      </a:extLst>
                    </a:gridCol>
                    <a:gridCol w="766626">
                      <a:extLst>
                        <a:ext uri="{9D8B030D-6E8A-4147-A177-3AD203B41FA5}">
                          <a16:colId xmlns:a16="http://schemas.microsoft.com/office/drawing/2014/main" val="2227478900"/>
                        </a:ext>
                      </a:extLst>
                    </a:gridCol>
                    <a:gridCol w="766626">
                      <a:extLst>
                        <a:ext uri="{9D8B030D-6E8A-4147-A177-3AD203B41FA5}">
                          <a16:colId xmlns:a16="http://schemas.microsoft.com/office/drawing/2014/main" val="2868763620"/>
                        </a:ext>
                      </a:extLst>
                    </a:gridCol>
                    <a:gridCol w="766626">
                      <a:extLst>
                        <a:ext uri="{9D8B030D-6E8A-4147-A177-3AD203B41FA5}">
                          <a16:colId xmlns:a16="http://schemas.microsoft.com/office/drawing/2014/main" val="1251589273"/>
                        </a:ext>
                      </a:extLst>
                    </a:gridCol>
                  </a:tblGrid>
                  <a:tr h="255389">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b"/>
                          <a:r>
                            <a:rPr lang="en-US" sz="1100" u="none" strike="noStrike" dirty="0">
                              <a:effectLst/>
                            </a:rPr>
                            <a:t>1/3 step</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100" u="none" strike="noStrike" dirty="0">
                              <a:effectLst/>
                            </a:rPr>
                            <a:t>1/4 step</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100" u="none" strike="noStrike">
                              <a:effectLst/>
                            </a:rPr>
                            <a:t>1/5 step</a:t>
                          </a:r>
                          <a:endParaRPr lang="en-US" sz="11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14832075"/>
                      </a:ext>
                    </a:extLst>
                  </a:tr>
                  <a:tr h="255389">
                    <a:tc>
                      <a:txBody>
                        <a:bodyPr/>
                        <a:lstStyle/>
                        <a:p>
                          <a:pPr algn="ctr" fontAlgn="b"/>
                          <a:r>
                            <a:rPr lang="en-US" sz="1100" u="none" strike="noStrike" dirty="0">
                              <a:effectLst/>
                            </a:rPr>
                            <a:t>Step </a:t>
                          </a:r>
                          <a:r>
                            <a:rPr lang="en-US" sz="1100" u="none" strike="noStrike" dirty="0" err="1">
                              <a:effectLst/>
                            </a:rPr>
                            <a:t>nr</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14:m>
                            <m:oMath xmlns:m="http://schemas.openxmlformats.org/officeDocument/2006/math">
                              <m:sSub>
                                <m:sSubPr>
                                  <m:ctrlPr>
                                    <a:rPr lang="en-US" sz="1100" i="1" u="none" strike="noStrike" dirty="0" smtClean="0">
                                      <a:effectLst/>
                                      <a:latin typeface="Cambria Math" panose="02040503050406030204" pitchFamily="18" charset="0"/>
                                    </a:rPr>
                                  </m:ctrlPr>
                                </m:sSubPr>
                                <m:e>
                                  <m:r>
                                    <a:rPr lang="en-US" sz="1100" i="1" u="none" strike="noStrike" dirty="0" smtClean="0">
                                      <a:effectLst/>
                                      <a:latin typeface="Cambria Math" panose="02040503050406030204" pitchFamily="18" charset="0"/>
                                    </a:rPr>
                                    <m:t>𝐼</m:t>
                                  </m:r>
                                </m:e>
                                <m:sub>
                                  <m:r>
                                    <a:rPr lang="en-US" sz="1100" i="1" u="none" strike="noStrike" dirty="0" smtClean="0">
                                      <a:effectLst/>
                                      <a:latin typeface="Cambria Math" panose="02040503050406030204" pitchFamily="18" charset="0"/>
                                    </a:rPr>
                                    <m:t>𝑎</m:t>
                                  </m:r>
                                </m:sub>
                              </m:sSub>
                            </m:oMath>
                          </a14:m>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US" sz="1100" i="1" u="none" strike="noStrike" dirty="0" smtClean="0">
                                        <a:effectLst/>
                                        <a:latin typeface="Cambria Math" panose="02040503050406030204" pitchFamily="18" charset="0"/>
                                      </a:rPr>
                                    </m:ctrlPr>
                                  </m:sSubPr>
                                  <m:e>
                                    <m:r>
                                      <a:rPr lang="en-US" sz="1100" i="1" u="none" strike="noStrike" dirty="0" smtClean="0">
                                        <a:effectLst/>
                                        <a:latin typeface="Cambria Math" panose="02040503050406030204" pitchFamily="18" charset="0"/>
                                      </a:rPr>
                                      <m:t>𝐼</m:t>
                                    </m:r>
                                  </m:e>
                                  <m:sub>
                                    <m:r>
                                      <a:rPr lang="en-US" sz="1100" i="1" u="none" strike="noStrike" dirty="0" smtClean="0">
                                        <a:effectLst/>
                                        <a:latin typeface="Cambria Math" panose="02040503050406030204" pitchFamily="18" charset="0"/>
                                      </a:rPr>
                                      <m:t>𝑏</m:t>
                                    </m:r>
                                  </m:sub>
                                </m:sSub>
                              </m:oMath>
                            </m:oMathPara>
                          </a14:m>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14:m>
                            <m:oMath xmlns:m="http://schemas.openxmlformats.org/officeDocument/2006/math">
                              <m:sSub>
                                <m:sSubPr>
                                  <m:ctrlPr>
                                    <a:rPr lang="en-US" sz="1100" i="1" u="none" strike="noStrike" dirty="0" smtClean="0">
                                      <a:effectLst/>
                                      <a:latin typeface="Cambria Math" panose="02040503050406030204" pitchFamily="18" charset="0"/>
                                    </a:rPr>
                                  </m:ctrlPr>
                                </m:sSubPr>
                                <m:e>
                                  <m:r>
                                    <a:rPr lang="en-US" sz="1100" i="1" u="none" strike="noStrike" dirty="0" smtClean="0">
                                      <a:effectLst/>
                                      <a:latin typeface="Cambria Math" panose="02040503050406030204" pitchFamily="18" charset="0"/>
                                    </a:rPr>
                                    <m:t>𝐼</m:t>
                                  </m:r>
                                </m:e>
                                <m:sub>
                                  <m:r>
                                    <a:rPr lang="en-US" sz="1100" i="1" u="none" strike="noStrike" dirty="0" smtClean="0">
                                      <a:effectLst/>
                                      <a:latin typeface="Cambria Math" panose="02040503050406030204" pitchFamily="18" charset="0"/>
                                    </a:rPr>
                                    <m:t>𝑎</m:t>
                                  </m:r>
                                </m:sub>
                              </m:sSub>
                            </m:oMath>
                          </a14:m>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US" sz="1100" i="1" u="none" strike="noStrike" dirty="0" smtClean="0">
                                        <a:effectLst/>
                                        <a:latin typeface="Cambria Math" panose="02040503050406030204" pitchFamily="18" charset="0"/>
                                      </a:rPr>
                                    </m:ctrlPr>
                                  </m:sSubPr>
                                  <m:e>
                                    <m:r>
                                      <a:rPr lang="en-US" sz="1100" i="1" u="none" strike="noStrike" dirty="0" smtClean="0">
                                        <a:effectLst/>
                                        <a:latin typeface="Cambria Math" panose="02040503050406030204" pitchFamily="18" charset="0"/>
                                      </a:rPr>
                                      <m:t>𝐼</m:t>
                                    </m:r>
                                  </m:e>
                                  <m:sub>
                                    <m:r>
                                      <a:rPr lang="en-US" sz="1100" i="1" u="none" strike="noStrike" dirty="0" smtClean="0">
                                        <a:effectLst/>
                                        <a:latin typeface="Cambria Math" panose="02040503050406030204" pitchFamily="18" charset="0"/>
                                      </a:rPr>
                                      <m:t>𝑏</m:t>
                                    </m:r>
                                  </m:sub>
                                </m:sSub>
                              </m:oMath>
                            </m:oMathPara>
                          </a14:m>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14:m>
                            <m:oMath xmlns:m="http://schemas.openxmlformats.org/officeDocument/2006/math">
                              <m:sSub>
                                <m:sSubPr>
                                  <m:ctrlPr>
                                    <a:rPr lang="en-US" sz="1100" i="1" u="none" strike="noStrike" dirty="0" smtClean="0">
                                      <a:effectLst/>
                                      <a:latin typeface="Cambria Math" panose="02040503050406030204" pitchFamily="18" charset="0"/>
                                    </a:rPr>
                                  </m:ctrlPr>
                                </m:sSubPr>
                                <m:e>
                                  <m:r>
                                    <a:rPr lang="en-US" sz="1100" i="1" u="none" strike="noStrike" dirty="0" smtClean="0">
                                      <a:effectLst/>
                                      <a:latin typeface="Cambria Math" panose="02040503050406030204" pitchFamily="18" charset="0"/>
                                    </a:rPr>
                                    <m:t>𝐼</m:t>
                                  </m:r>
                                </m:e>
                                <m:sub>
                                  <m:r>
                                    <a:rPr lang="en-US" sz="1100" i="1" u="none" strike="noStrike" dirty="0" smtClean="0">
                                      <a:effectLst/>
                                      <a:latin typeface="Cambria Math" panose="02040503050406030204" pitchFamily="18" charset="0"/>
                                    </a:rPr>
                                    <m:t>𝑎</m:t>
                                  </m:r>
                                </m:sub>
                              </m:sSub>
                            </m:oMath>
                          </a14:m>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US" sz="1100" i="1" u="none" strike="noStrike" dirty="0" smtClean="0">
                                        <a:effectLst/>
                                        <a:latin typeface="Cambria Math" panose="02040503050406030204" pitchFamily="18" charset="0"/>
                                      </a:rPr>
                                    </m:ctrlPr>
                                  </m:sSubPr>
                                  <m:e>
                                    <m:r>
                                      <a:rPr lang="en-US" sz="1100" i="1" u="none" strike="noStrike" dirty="0" smtClean="0">
                                        <a:effectLst/>
                                        <a:latin typeface="Cambria Math" panose="02040503050406030204" pitchFamily="18" charset="0"/>
                                      </a:rPr>
                                      <m:t>𝐼</m:t>
                                    </m:r>
                                  </m:e>
                                  <m:sub>
                                    <m:r>
                                      <a:rPr lang="en-US" sz="1100" i="1" u="none" strike="noStrike" dirty="0" smtClean="0">
                                        <a:effectLst/>
                                        <a:latin typeface="Cambria Math" panose="02040503050406030204" pitchFamily="18" charset="0"/>
                                      </a:rPr>
                                      <m:t>𝑏</m:t>
                                    </m:r>
                                  </m:sub>
                                </m:sSub>
                              </m:oMath>
                            </m:oMathPara>
                          </a14:m>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3399"/>
                      </a:ext>
                    </a:extLst>
                  </a:tr>
                  <a:tr h="255389">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0.00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133924"/>
                      </a:ext>
                    </a:extLst>
                  </a:tr>
                  <a:tr h="255389">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0.87</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0.50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0.92</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0.38</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0.95</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0.31</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13671332"/>
                      </a:ext>
                    </a:extLst>
                  </a:tr>
                  <a:tr h="255389">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0.50</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0.87</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0.71</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0.71</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0.81</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0.59</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7510483"/>
                      </a:ext>
                    </a:extLst>
                  </a:tr>
                  <a:tr h="255389">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0.00</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0.38</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0.92</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0.59</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0.81</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1360990"/>
                      </a:ext>
                    </a:extLst>
                  </a:tr>
                  <a:tr h="255389">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0.00</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0.31</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0.95</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471072"/>
                      </a:ext>
                    </a:extLst>
                  </a:tr>
                  <a:tr h="255389">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0.00</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9882761"/>
                      </a:ext>
                    </a:extLst>
                  </a:tr>
                </a:tbl>
              </a:graphicData>
            </a:graphic>
          </p:graphicFrame>
        </mc:Choice>
        <mc:Fallback xmlns="">
          <p:graphicFrame>
            <p:nvGraphicFramePr>
              <p:cNvPr id="20" name="Table 19"/>
              <p:cNvGraphicFramePr>
                <a:graphicFrameLocks noGrp="1"/>
              </p:cNvGraphicFramePr>
              <p:nvPr>
                <p:extLst>
                  <p:ext uri="{D42A27DB-BD31-4B8C-83A1-F6EECF244321}">
                    <p14:modId xmlns:p14="http://schemas.microsoft.com/office/powerpoint/2010/main" val="3973391463"/>
                  </p:ext>
                </p:extLst>
              </p:nvPr>
            </p:nvGraphicFramePr>
            <p:xfrm>
              <a:off x="6448427" y="2157413"/>
              <a:ext cx="5366382" cy="2043112"/>
            </p:xfrm>
            <a:graphic>
              <a:graphicData uri="http://schemas.openxmlformats.org/drawingml/2006/table">
                <a:tbl>
                  <a:tblPr>
                    <a:tableStyleId>{5C22544A-7EE6-4342-B048-85BDC9FD1C3A}</a:tableStyleId>
                  </a:tblPr>
                  <a:tblGrid>
                    <a:gridCol w="766626">
                      <a:extLst>
                        <a:ext uri="{9D8B030D-6E8A-4147-A177-3AD203B41FA5}">
                          <a16:colId xmlns:a16="http://schemas.microsoft.com/office/drawing/2014/main" val="3153725249"/>
                        </a:ext>
                      </a:extLst>
                    </a:gridCol>
                    <a:gridCol w="766626">
                      <a:extLst>
                        <a:ext uri="{9D8B030D-6E8A-4147-A177-3AD203B41FA5}">
                          <a16:colId xmlns:a16="http://schemas.microsoft.com/office/drawing/2014/main" val="3233332738"/>
                        </a:ext>
                      </a:extLst>
                    </a:gridCol>
                    <a:gridCol w="766626">
                      <a:extLst>
                        <a:ext uri="{9D8B030D-6E8A-4147-A177-3AD203B41FA5}">
                          <a16:colId xmlns:a16="http://schemas.microsoft.com/office/drawing/2014/main" val="4286740870"/>
                        </a:ext>
                      </a:extLst>
                    </a:gridCol>
                    <a:gridCol w="766626">
                      <a:extLst>
                        <a:ext uri="{9D8B030D-6E8A-4147-A177-3AD203B41FA5}">
                          <a16:colId xmlns:a16="http://schemas.microsoft.com/office/drawing/2014/main" val="2183359292"/>
                        </a:ext>
                      </a:extLst>
                    </a:gridCol>
                    <a:gridCol w="766626">
                      <a:extLst>
                        <a:ext uri="{9D8B030D-6E8A-4147-A177-3AD203B41FA5}">
                          <a16:colId xmlns:a16="http://schemas.microsoft.com/office/drawing/2014/main" val="2227478900"/>
                        </a:ext>
                      </a:extLst>
                    </a:gridCol>
                    <a:gridCol w="766626">
                      <a:extLst>
                        <a:ext uri="{9D8B030D-6E8A-4147-A177-3AD203B41FA5}">
                          <a16:colId xmlns:a16="http://schemas.microsoft.com/office/drawing/2014/main" val="2868763620"/>
                        </a:ext>
                      </a:extLst>
                    </a:gridCol>
                    <a:gridCol w="766626">
                      <a:extLst>
                        <a:ext uri="{9D8B030D-6E8A-4147-A177-3AD203B41FA5}">
                          <a16:colId xmlns:a16="http://schemas.microsoft.com/office/drawing/2014/main" val="1251589273"/>
                        </a:ext>
                      </a:extLst>
                    </a:gridCol>
                  </a:tblGrid>
                  <a:tr h="255389">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b"/>
                          <a:r>
                            <a:rPr lang="en-US" sz="1100" u="none" strike="noStrike" dirty="0">
                              <a:effectLst/>
                            </a:rPr>
                            <a:t>1/3 step</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100" u="none" strike="noStrike" dirty="0">
                              <a:effectLst/>
                            </a:rPr>
                            <a:t>1/4 step</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100" u="none" strike="noStrike">
                              <a:effectLst/>
                            </a:rPr>
                            <a:t>1/5 step</a:t>
                          </a:r>
                          <a:endParaRPr lang="en-US" sz="11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14832075"/>
                      </a:ext>
                    </a:extLst>
                  </a:tr>
                  <a:tr h="255389">
                    <a:tc>
                      <a:txBody>
                        <a:bodyPr/>
                        <a:lstStyle/>
                        <a:p>
                          <a:pPr algn="ctr" fontAlgn="b"/>
                          <a:r>
                            <a:rPr lang="en-US" sz="1100" u="none" strike="noStrike" dirty="0">
                              <a:effectLst/>
                            </a:rPr>
                            <a:t>Step </a:t>
                          </a:r>
                          <a:r>
                            <a:rPr lang="en-US" sz="1100" u="none" strike="noStrike" dirty="0" err="1">
                              <a:effectLst/>
                            </a:rPr>
                            <a:t>nr</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794" t="-102381" r="-501587" b="-619048"/>
                          </a:stretch>
                        </a:blipFill>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794" t="-102381" r="-401587" b="-619048"/>
                          </a:stretch>
                        </a:blipFill>
                      </a:tcPr>
                    </a:tc>
                    <a:tc>
                      <a:txBody>
                        <a:bodyPr/>
                        <a:lstStyle/>
                        <a:p>
                          <a:endParaRPr lang="en-US"/>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794" t="-102381" r="-301587" b="-619048"/>
                          </a:stretch>
                        </a:blipFill>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0794" t="-102381" r="-201587" b="-619048"/>
                          </a:stretch>
                        </a:blipFill>
                      </a:tcPr>
                    </a:tc>
                    <a:tc>
                      <a:txBody>
                        <a:bodyPr/>
                        <a:lstStyle/>
                        <a:p>
                          <a:endParaRPr lang="en-US"/>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0794" t="-102381" r="-101587" b="-619048"/>
                          </a:stretch>
                        </a:blipFill>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0794" t="-102381" r="-1587" b="-619048"/>
                          </a:stretch>
                        </a:blipFill>
                      </a:tcPr>
                    </a:tc>
                    <a:extLst>
                      <a:ext uri="{0D108BD9-81ED-4DB2-BD59-A6C34878D82A}">
                        <a16:rowId xmlns:a16="http://schemas.microsoft.com/office/drawing/2014/main" val="3203399"/>
                      </a:ext>
                    </a:extLst>
                  </a:tr>
                  <a:tr h="255389">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0.00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133924"/>
                      </a:ext>
                    </a:extLst>
                  </a:tr>
                  <a:tr h="255389">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0.87</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0.50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0.92</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0.38</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0.95</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0.31</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13671332"/>
                      </a:ext>
                    </a:extLst>
                  </a:tr>
                  <a:tr h="255389">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0.50</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0.87</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0.71</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0.71</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0.81</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0.59</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7510483"/>
                      </a:ext>
                    </a:extLst>
                  </a:tr>
                  <a:tr h="255389">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0.00</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0.38</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0.92</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0.59</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0.81</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1360990"/>
                      </a:ext>
                    </a:extLst>
                  </a:tr>
                  <a:tr h="255389">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0.00</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0.31</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0.95</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471072"/>
                      </a:ext>
                    </a:extLst>
                  </a:tr>
                  <a:tr h="255389">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0.00</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9882761"/>
                      </a:ext>
                    </a:extLst>
                  </a:tr>
                </a:tbl>
              </a:graphicData>
            </a:graphic>
          </p:graphicFrame>
        </mc:Fallback>
      </mc:AlternateContent>
    </p:spTree>
    <p:extLst>
      <p:ext uri="{BB962C8B-B14F-4D97-AF65-F5344CB8AC3E}">
        <p14:creationId xmlns:p14="http://schemas.microsoft.com/office/powerpoint/2010/main" val="1606527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definitions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Step- an action when a motor rotates by a step angle</a:t>
                </a:r>
              </a:p>
              <a:p>
                <a:r>
                  <a:rPr lang="en-US" dirty="0" smtClean="0"/>
                  <a:t>Step angle- Angle that a motor rotates after an impulse</a:t>
                </a:r>
              </a:p>
              <a:p>
                <a:r>
                  <a:rPr lang="en-US" dirty="0" smtClean="0"/>
                  <a:t>Input pulse frequency- frequency at which motor control impulses are produced.</a:t>
                </a:r>
                <a:r>
                  <a:rPr lang="en-US" dirty="0"/>
                  <a:t> </a:t>
                </a:r>
                <a:r>
                  <a:rPr lang="en-US" dirty="0" smtClean="0"/>
                  <a:t>(Same as step frequency if motor is not missing steps)</a:t>
                </a:r>
              </a:p>
              <a:p>
                <a:r>
                  <a:rPr lang="en-US" dirty="0" smtClean="0"/>
                  <a:t>Step frequency- number of steps per second when input pulse frequency is constant</a:t>
                </a:r>
              </a:p>
              <a:p>
                <a:r>
                  <a:rPr lang="en-US" dirty="0" smtClean="0"/>
                  <a:t>Magnetic rest position- a point in which the magnetic torque is zero</a:t>
                </a:r>
              </a:p>
              <a:p>
                <a:r>
                  <a:rPr lang="en-US" dirty="0" smtClean="0"/>
                  <a:t>Steps per revolution- number of steps for the motor to complete a 360</a:t>
                </a:r>
                <a14:m>
                  <m:oMath xmlns:m="http://schemas.openxmlformats.org/officeDocument/2006/math">
                    <m:r>
                      <a:rPr lang="en-US" b="0" i="1" smtClean="0">
                        <a:latin typeface="Cambria Math" panose="02040503050406030204" pitchFamily="18" charset="0"/>
                      </a:rPr>
                      <m:t>°</m:t>
                    </m:r>
                  </m:oMath>
                </a14:m>
                <a:r>
                  <a:rPr lang="en-US" dirty="0" smtClean="0"/>
                  <a:t> turn.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464" b="-140"/>
                </a:stretch>
              </a:blipFill>
            </p:spPr>
            <p:txBody>
              <a:bodyPr/>
              <a:lstStyle/>
              <a:p>
                <a:r>
                  <a:rPr lang="en-US">
                    <a:noFill/>
                  </a:rPr>
                  <a:t> </a:t>
                </a:r>
              </a:p>
            </p:txBody>
          </p:sp>
        </mc:Fallback>
      </mc:AlternateContent>
    </p:spTree>
    <p:extLst>
      <p:ext uri="{BB962C8B-B14F-4D97-AF65-F5344CB8AC3E}">
        <p14:creationId xmlns:p14="http://schemas.microsoft.com/office/powerpoint/2010/main" val="1600792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definitions</a:t>
            </a:r>
            <a:endParaRPr lang="en-US" dirty="0"/>
          </a:p>
        </p:txBody>
      </p:sp>
      <p:sp>
        <p:nvSpPr>
          <p:cNvPr id="3" name="Content Placeholder 2"/>
          <p:cNvSpPr>
            <a:spLocks noGrp="1"/>
          </p:cNvSpPr>
          <p:nvPr>
            <p:ph idx="1"/>
          </p:nvPr>
        </p:nvSpPr>
        <p:spPr/>
        <p:txBody>
          <a:bodyPr/>
          <a:lstStyle/>
          <a:p>
            <a:r>
              <a:rPr lang="en-US" dirty="0" smtClean="0"/>
              <a:t>Maximum starting frequency- maximal input pulse frequency able to start the motor without loosing steps</a:t>
            </a:r>
          </a:p>
          <a:p>
            <a:r>
              <a:rPr lang="en-US" dirty="0" smtClean="0"/>
              <a:t>Pull-in torque- maximum torque that the motor can achieve synchronicity. </a:t>
            </a:r>
          </a:p>
          <a:p>
            <a:r>
              <a:rPr lang="en-US" dirty="0" smtClean="0"/>
              <a:t>Pull-out torque- Maximum </a:t>
            </a:r>
            <a:r>
              <a:rPr lang="en-US" dirty="0"/>
              <a:t>torque</a:t>
            </a:r>
            <a:r>
              <a:rPr lang="en-US" dirty="0" smtClean="0"/>
              <a:t> a stepper  </a:t>
            </a:r>
            <a:r>
              <a:rPr lang="en-US" dirty="0" err="1" smtClean="0"/>
              <a:t>canmaintain</a:t>
            </a:r>
            <a:r>
              <a:rPr lang="en-US" dirty="0" smtClean="0"/>
              <a:t> </a:t>
            </a:r>
            <a:r>
              <a:rPr lang="en-US" dirty="0"/>
              <a:t>without loosing </a:t>
            </a:r>
            <a:r>
              <a:rPr lang="en-US" dirty="0" smtClean="0"/>
              <a:t>synchronicity.</a:t>
            </a:r>
          </a:p>
          <a:p>
            <a:r>
              <a:rPr lang="en-US" dirty="0" smtClean="0"/>
              <a:t>Accuracy- difference between theoretical and actual rotor position expressed as a ratio with the step angle. Usually, 5 %.</a:t>
            </a:r>
          </a:p>
        </p:txBody>
      </p:sp>
    </p:spTree>
    <p:extLst>
      <p:ext uri="{BB962C8B-B14F-4D97-AF65-F5344CB8AC3E}">
        <p14:creationId xmlns:p14="http://schemas.microsoft.com/office/powerpoint/2010/main" val="341734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Reluctance stepper motors: basics</a:t>
            </a:r>
            <a:endParaRPr lang="en-US" dirty="0"/>
          </a:p>
        </p:txBody>
      </p:sp>
      <p:pic>
        <p:nvPicPr>
          <p:cNvPr id="2050" name="Picture 2" descr="https://i.ytimg.com/vi/hmP5CSIendo/maxresdefault.jpg"/>
          <p:cNvPicPr>
            <a:picLocks noChangeAspect="1" noChangeArrowheads="1"/>
          </p:cNvPicPr>
          <p:nvPr/>
        </p:nvPicPr>
        <p:blipFill rotWithShape="1">
          <a:blip r:embed="rId2">
            <a:extLst>
              <a:ext uri="{28A0092B-C50C-407E-A947-70E740481C1C}">
                <a14:useLocalDpi xmlns:a14="http://schemas.microsoft.com/office/drawing/2010/main" val="0"/>
              </a:ext>
            </a:extLst>
          </a:blip>
          <a:srcRect l="15522" t="1528" r="11667" b="1933"/>
          <a:stretch/>
        </p:blipFill>
        <p:spPr bwMode="auto">
          <a:xfrm>
            <a:off x="6356858" y="2657482"/>
            <a:ext cx="5619750" cy="419119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4685601" y="4383750"/>
            <a:ext cx="3717213" cy="1550528"/>
            <a:chOff x="4723701" y="4393072"/>
            <a:chExt cx="3717213" cy="1550528"/>
          </a:xfrm>
        </p:grpSpPr>
        <p:cxnSp>
          <p:nvCxnSpPr>
            <p:cNvPr id="6" name="Straight Connector 5"/>
            <p:cNvCxnSpPr/>
            <p:nvPr/>
          </p:nvCxnSpPr>
          <p:spPr>
            <a:xfrm flipH="1">
              <a:off x="5664377" y="4762402"/>
              <a:ext cx="2776537"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4723701" y="4393072"/>
              <a:ext cx="1927579" cy="369332"/>
            </a:xfrm>
            <a:prstGeom prst="rect">
              <a:avLst/>
            </a:prstGeom>
            <a:noFill/>
          </p:spPr>
          <p:txBody>
            <a:bodyPr wrap="none" rtlCol="0">
              <a:spAutoFit/>
            </a:bodyPr>
            <a:lstStyle/>
            <a:p>
              <a:r>
                <a:rPr lang="en-US" dirty="0" smtClean="0"/>
                <a:t>Lowest Reluctance</a:t>
              </a:r>
              <a:endParaRPr lang="en-US" dirty="0"/>
            </a:p>
          </p:txBody>
        </p:sp>
        <p:cxnSp>
          <p:nvCxnSpPr>
            <p:cNvPr id="9" name="Straight Connector 8"/>
            <p:cNvCxnSpPr/>
            <p:nvPr/>
          </p:nvCxnSpPr>
          <p:spPr>
            <a:xfrm flipH="1">
              <a:off x="5764389" y="4762402"/>
              <a:ext cx="2676525" cy="1181198"/>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rot="20110224">
              <a:off x="4984380" y="5553854"/>
              <a:ext cx="2025876" cy="369332"/>
            </a:xfrm>
            <a:prstGeom prst="rect">
              <a:avLst/>
            </a:prstGeom>
            <a:noFill/>
          </p:spPr>
          <p:txBody>
            <a:bodyPr wrap="none" rtlCol="0">
              <a:spAutoFit/>
            </a:bodyPr>
            <a:lstStyle/>
            <a:p>
              <a:r>
                <a:rPr lang="en-US" dirty="0" smtClean="0"/>
                <a:t>Highest </a:t>
              </a:r>
              <a:r>
                <a:rPr lang="en-US" dirty="0" err="1" smtClean="0"/>
                <a:t>reluctancex</a:t>
              </a:r>
              <a:endParaRPr lang="en-US" dirty="0"/>
            </a:p>
          </p:txBody>
        </p:sp>
      </p:grpSp>
      <p:sp>
        <p:nvSpPr>
          <p:cNvPr id="4" name="TextBox 3"/>
          <p:cNvSpPr txBox="1"/>
          <p:nvPr/>
        </p:nvSpPr>
        <p:spPr>
          <a:xfrm>
            <a:off x="828675" y="1828800"/>
            <a:ext cx="4935714" cy="2554545"/>
          </a:xfrm>
          <a:prstGeom prst="rect">
            <a:avLst/>
          </a:prstGeom>
          <a:noFill/>
        </p:spPr>
        <p:txBody>
          <a:bodyPr wrap="square" rtlCol="0">
            <a:spAutoFit/>
          </a:bodyPr>
          <a:lstStyle/>
          <a:p>
            <a:pPr algn="just"/>
            <a:r>
              <a:rPr lang="en-US" sz="2000" dirty="0" smtClean="0"/>
              <a:t>Reluctance motors are synchronous motors that do not have coils or magnets in their rotor. Rotor is comprised such that magnetic resistance would vary with rotation angle. In steppers, this is realized this by including teeth into rotor. Teeth represent path of lowest reluctance and the gaps- highest. This makes the rotor of salient type.</a:t>
            </a:r>
            <a:endParaRPr lang="en-US" sz="2000" dirty="0"/>
          </a:p>
        </p:txBody>
      </p:sp>
      <p:grpSp>
        <p:nvGrpSpPr>
          <p:cNvPr id="13" name="Group 12"/>
          <p:cNvGrpSpPr/>
          <p:nvPr/>
        </p:nvGrpSpPr>
        <p:grpSpPr>
          <a:xfrm rot="5128971">
            <a:off x="6254438" y="2533446"/>
            <a:ext cx="3221557" cy="1345956"/>
            <a:chOff x="4765937" y="4408207"/>
            <a:chExt cx="3674977" cy="1535393"/>
          </a:xfrm>
        </p:grpSpPr>
        <p:cxnSp>
          <p:nvCxnSpPr>
            <p:cNvPr id="14" name="Straight Connector 13"/>
            <p:cNvCxnSpPr/>
            <p:nvPr/>
          </p:nvCxnSpPr>
          <p:spPr>
            <a:xfrm flipH="1">
              <a:off x="5664377" y="4762402"/>
              <a:ext cx="2776537"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rot="20022636">
              <a:off x="4818356" y="5504834"/>
              <a:ext cx="1927579" cy="369332"/>
            </a:xfrm>
            <a:prstGeom prst="rect">
              <a:avLst/>
            </a:prstGeom>
            <a:noFill/>
          </p:spPr>
          <p:txBody>
            <a:bodyPr wrap="none" rtlCol="0">
              <a:spAutoFit/>
            </a:bodyPr>
            <a:lstStyle/>
            <a:p>
              <a:r>
                <a:rPr lang="en-US" dirty="0" smtClean="0"/>
                <a:t>Lowest Reluctance</a:t>
              </a:r>
              <a:endParaRPr lang="en-US" dirty="0"/>
            </a:p>
          </p:txBody>
        </p:sp>
        <p:cxnSp>
          <p:nvCxnSpPr>
            <p:cNvPr id="16" name="Straight Connector 15"/>
            <p:cNvCxnSpPr/>
            <p:nvPr/>
          </p:nvCxnSpPr>
          <p:spPr>
            <a:xfrm flipH="1">
              <a:off x="5764389" y="4762402"/>
              <a:ext cx="2676525" cy="1181198"/>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rot="19393">
              <a:off x="4765937" y="4408207"/>
              <a:ext cx="2201584" cy="421314"/>
            </a:xfrm>
            <a:prstGeom prst="rect">
              <a:avLst/>
            </a:prstGeom>
            <a:noFill/>
          </p:spPr>
          <p:txBody>
            <a:bodyPr wrap="none" rtlCol="0">
              <a:spAutoFit/>
            </a:bodyPr>
            <a:lstStyle/>
            <a:p>
              <a:r>
                <a:rPr lang="en-US" dirty="0" smtClean="0"/>
                <a:t>Highest reluctance</a:t>
              </a:r>
              <a:endParaRPr lang="en-US" dirty="0"/>
            </a:p>
          </p:txBody>
        </p:sp>
      </p:grpSp>
      <p:pic>
        <p:nvPicPr>
          <p:cNvPr id="3" name="Picture 2"/>
          <p:cNvPicPr>
            <a:picLocks noChangeAspect="1"/>
          </p:cNvPicPr>
          <p:nvPr/>
        </p:nvPicPr>
        <p:blipFill>
          <a:blip r:embed="rId3"/>
          <a:stretch>
            <a:fillRect/>
          </a:stretch>
        </p:blipFill>
        <p:spPr>
          <a:xfrm>
            <a:off x="9833794" y="85831"/>
            <a:ext cx="2053900" cy="2325308"/>
          </a:xfrm>
          <a:prstGeom prst="rect">
            <a:avLst/>
          </a:prstGeom>
        </p:spPr>
      </p:pic>
      <p:sp>
        <p:nvSpPr>
          <p:cNvPr id="5" name="Rectangle 4"/>
          <p:cNvSpPr/>
          <p:nvPr/>
        </p:nvSpPr>
        <p:spPr>
          <a:xfrm>
            <a:off x="9577975" y="0"/>
            <a:ext cx="846946" cy="4613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702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Reluctance stepper motors: basics</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838200" y="1514991"/>
                <a:ext cx="10515600" cy="923330"/>
              </a:xfrm>
              <a:prstGeom prst="rect">
                <a:avLst/>
              </a:prstGeom>
              <a:noFill/>
            </p:spPr>
            <p:txBody>
              <a:bodyPr wrap="square" rtlCol="0">
                <a:spAutoFit/>
              </a:bodyPr>
              <a:lstStyle/>
              <a:p>
                <a:r>
                  <a:rPr lang="en-US" dirty="0" smtClean="0"/>
                  <a:t>In the picture below, the motor has 3 phases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=3</m:t>
                    </m:r>
                  </m:oMath>
                </a14:m>
                <a:r>
                  <a:rPr lang="en-US" dirty="0" smtClean="0"/>
                  <a:t>). Stator has 6 teeth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𝑠</m:t>
                        </m:r>
                      </m:sub>
                    </m:sSub>
                    <m:r>
                      <a:rPr lang="en-US" b="0" i="1" smtClean="0">
                        <a:latin typeface="Cambria Math" panose="02040503050406030204" pitchFamily="18" charset="0"/>
                      </a:rPr>
                      <m:t>=6</m:t>
                    </m:r>
                  </m:oMath>
                </a14:m>
                <a:r>
                  <a:rPr lang="en-US" dirty="0" smtClean="0"/>
                  <a:t>) that are connected 2 at a time, and the rotor has 4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𝑟</m:t>
                        </m:r>
                      </m:sub>
                    </m:sSub>
                    <m:r>
                      <a:rPr lang="en-US" b="0" i="1" smtClean="0">
                        <a:latin typeface="Cambria Math" panose="02040503050406030204" pitchFamily="18" charset="0"/>
                      </a:rPr>
                      <m:t>=4</m:t>
                    </m:r>
                  </m:oMath>
                </a14:m>
                <a:r>
                  <a:rPr lang="en-US" dirty="0" smtClean="0"/>
                  <a:t>). </a:t>
                </a:r>
                <a:r>
                  <a:rPr lang="en-US" dirty="0"/>
                  <a:t>The step angle and the number of steps per revolution only depend on the </a:t>
                </a:r>
                <a:r>
                  <a:rPr lang="en-US" dirty="0" smtClean="0"/>
                  <a:t>rotor pole </a:t>
                </a:r>
                <a:r>
                  <a:rPr lang="en-US" dirty="0"/>
                  <a:t>pitch and the number of stator phases, not on the number of stator teeth.</a:t>
                </a:r>
                <a:endParaRPr lang="en-US"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838200" y="1514991"/>
                <a:ext cx="10515600" cy="923330"/>
              </a:xfrm>
              <a:prstGeom prst="rect">
                <a:avLst/>
              </a:prstGeom>
              <a:blipFill>
                <a:blip r:embed="rId2"/>
                <a:stretch>
                  <a:fillRect l="-522" t="-3974" r="-232" b="-9934"/>
                </a:stretch>
              </a:blipFill>
            </p:spPr>
            <p:txBody>
              <a:bodyPr/>
              <a:lstStyle/>
              <a:p>
                <a:r>
                  <a:rPr lang="en-US">
                    <a:noFill/>
                  </a:rPr>
                  <a:t> </a:t>
                </a:r>
              </a:p>
            </p:txBody>
          </p:sp>
        </mc:Fallback>
      </mc:AlternateContent>
      <p:grpSp>
        <p:nvGrpSpPr>
          <p:cNvPr id="27" name="Group 26"/>
          <p:cNvGrpSpPr/>
          <p:nvPr/>
        </p:nvGrpSpPr>
        <p:grpSpPr>
          <a:xfrm>
            <a:off x="-23813" y="4031084"/>
            <a:ext cx="7877175" cy="2962275"/>
            <a:chOff x="2225557" y="4005262"/>
            <a:chExt cx="7877175" cy="2962275"/>
          </a:xfrm>
        </p:grpSpPr>
        <p:pic>
          <p:nvPicPr>
            <p:cNvPr id="5" name="Picture 4"/>
            <p:cNvPicPr>
              <a:picLocks noChangeAspect="1"/>
            </p:cNvPicPr>
            <p:nvPr/>
          </p:nvPicPr>
          <p:blipFill>
            <a:blip r:embed="rId3"/>
            <a:stretch>
              <a:fillRect/>
            </a:stretch>
          </p:blipFill>
          <p:spPr>
            <a:xfrm>
              <a:off x="2225557" y="4005262"/>
              <a:ext cx="7877175" cy="2962275"/>
            </a:xfrm>
            <a:prstGeom prst="rect">
              <a:avLst/>
            </a:prstGeom>
          </p:spPr>
        </p:pic>
        <p:cxnSp>
          <p:nvCxnSpPr>
            <p:cNvPr id="12" name="Straight Arrow Connector 11"/>
            <p:cNvCxnSpPr/>
            <p:nvPr/>
          </p:nvCxnSpPr>
          <p:spPr>
            <a:xfrm flipV="1">
              <a:off x="3571875" y="4857750"/>
              <a:ext cx="0" cy="1533525"/>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p:cNvCxnSpPr/>
            <p:nvPr/>
          </p:nvCxnSpPr>
          <p:spPr>
            <a:xfrm flipH="1" flipV="1">
              <a:off x="5411669" y="5314950"/>
              <a:ext cx="1504950" cy="9144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3" name="Straight Arrow Connector 22"/>
            <p:cNvCxnSpPr/>
            <p:nvPr/>
          </p:nvCxnSpPr>
          <p:spPr>
            <a:xfrm flipH="1">
              <a:off x="8181975" y="5386387"/>
              <a:ext cx="1400177" cy="842963"/>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grpSp>
      <p:sp>
        <p:nvSpPr>
          <p:cNvPr id="26" name="TextBox 25"/>
          <p:cNvSpPr txBox="1"/>
          <p:nvPr/>
        </p:nvSpPr>
        <p:spPr>
          <a:xfrm>
            <a:off x="7853362" y="5667373"/>
            <a:ext cx="4238625" cy="923330"/>
          </a:xfrm>
          <a:prstGeom prst="rect">
            <a:avLst/>
          </a:prstGeom>
          <a:noFill/>
        </p:spPr>
        <p:txBody>
          <a:bodyPr wrap="square" rtlCol="0">
            <a:spAutoFit/>
          </a:bodyPr>
          <a:lstStyle/>
          <a:p>
            <a:r>
              <a:rPr lang="en-US" dirty="0" smtClean="0"/>
              <a:t>In 1-phase-on mode polarity does not matter as the rotor will assume the position of lowest reluctance</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5840425" y="2463174"/>
                <a:ext cx="1584536" cy="6595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𝑠𝑡𝑒𝑝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360°</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𝑅</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𝑠</m:t>
                              </m:r>
                            </m:sub>
                          </m:sSub>
                        </m:den>
                      </m:f>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840425" y="2463174"/>
                <a:ext cx="1584536" cy="65954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300151" y="3146854"/>
                <a:ext cx="1895455"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𝑠𝑡𝑒𝑝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360</m:t>
                          </m:r>
                        </m:num>
                        <m:den>
                          <m:r>
                            <a:rPr lang="en-US" b="0" i="1" smtClean="0">
                              <a:latin typeface="Cambria Math" panose="02040503050406030204" pitchFamily="18" charset="0"/>
                            </a:rPr>
                            <m:t>3⋅4</m:t>
                          </m:r>
                        </m:den>
                      </m:f>
                      <m:r>
                        <a:rPr lang="en-US" b="0" i="1" smtClean="0">
                          <a:latin typeface="Cambria Math" panose="02040503050406030204" pitchFamily="18" charset="0"/>
                        </a:rPr>
                        <m:t>=3</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4300151" y="3146854"/>
                <a:ext cx="1895455" cy="6127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162299" y="2565791"/>
                <a:ext cx="130574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𝑠</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𝑟</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162299" y="2565791"/>
                <a:ext cx="1305742"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95867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size and teeth</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7391400" cy="1457948"/>
              </a:xfrm>
            </p:spPr>
            <p:txBody>
              <a:bodyPr/>
              <a:lstStyle/>
              <a:p>
                <a:pPr marL="0" indent="0">
                  <a:buNone/>
                </a:pPr>
                <a:r>
                  <a:rPr lang="en-US" dirty="0" smtClean="0"/>
                  <a:t>Varying between 3 and 4 phases in the stator and between </a:t>
                </a:r>
                <a14:m>
                  <m:oMath xmlns:m="http://schemas.openxmlformats.org/officeDocument/2006/math">
                    <m:r>
                      <a:rPr lang="en-US" b="0" i="1" smtClean="0">
                        <a:latin typeface="Cambria Math" panose="02040503050406030204" pitchFamily="18" charset="0"/>
                      </a:rPr>
                      <m:t>2−10</m:t>
                    </m:r>
                  </m:oMath>
                </a14:m>
                <a:r>
                  <a:rPr lang="en-US" dirty="0" smtClean="0"/>
                  <a:t> teeth in the rotor, step angles between 60 and 9 degrees can be achieved. </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7391400" cy="1457948"/>
              </a:xfrm>
              <a:blipFill>
                <a:blip r:embed="rId2"/>
                <a:stretch>
                  <a:fillRect l="-1733" t="-7083"/>
                </a:stretch>
              </a:blipFill>
            </p:spPr>
            <p:txBody>
              <a:bodyPr/>
              <a:lstStyle/>
              <a:p>
                <a:r>
                  <a:rPr lang="en-US">
                    <a:noFill/>
                  </a:rPr>
                  <a:t> </a:t>
                </a:r>
              </a:p>
            </p:txBody>
          </p:sp>
        </mc:Fallback>
      </mc:AlternateContent>
      <p:sp>
        <p:nvSpPr>
          <p:cNvPr id="4" name="TextBox 3"/>
          <p:cNvSpPr txBox="1"/>
          <p:nvPr/>
        </p:nvSpPr>
        <p:spPr>
          <a:xfrm>
            <a:off x="3224562" y="4688813"/>
            <a:ext cx="2253630" cy="369332"/>
          </a:xfrm>
          <a:prstGeom prst="rect">
            <a:avLst/>
          </a:prstGeom>
          <a:noFill/>
        </p:spPr>
        <p:txBody>
          <a:bodyPr wrap="none" rtlCol="0">
            <a:spAutoFit/>
          </a:bodyPr>
          <a:lstStyle/>
          <a:p>
            <a:r>
              <a:rPr lang="en-US" dirty="0" smtClean="0"/>
              <a:t>3 phases and 44 teeth</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3224562" y="5141343"/>
                <a:ext cx="2384371"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lt-LT" b="0" i="1" smtClean="0">
                              <a:latin typeface="Cambria Math" panose="02040503050406030204" pitchFamily="18" charset="0"/>
                            </a:rPr>
                          </m:ctrlPr>
                        </m:sSubPr>
                        <m:e>
                          <m:r>
                            <a:rPr lang="lt-LT" b="0" i="1" smtClean="0">
                              <a:latin typeface="Cambria Math" panose="02040503050406030204" pitchFamily="18" charset="0"/>
                            </a:rPr>
                            <m:t>𝛼</m:t>
                          </m:r>
                        </m:e>
                        <m:sub>
                          <m:r>
                            <a:rPr lang="en-US" b="0" i="1" smtClean="0">
                              <a:latin typeface="Cambria Math" panose="02040503050406030204" pitchFamily="18" charset="0"/>
                            </a:rPr>
                            <m:t>𝑠𝑡𝑒𝑝</m:t>
                          </m:r>
                        </m:sub>
                      </m:sSub>
                      <m:r>
                        <a:rPr lang="en-US" b="0" i="1" smtClean="0">
                          <a:latin typeface="Cambria Math" panose="02040503050406030204" pitchFamily="18" charset="0"/>
                        </a:rPr>
                        <m:t>=</m:t>
                      </m:r>
                      <m:f>
                        <m:fPr>
                          <m:ctrlPr>
                            <a:rPr lang="lt-LT" b="0" i="1" smtClean="0">
                              <a:latin typeface="Cambria Math" panose="02040503050406030204" pitchFamily="18" charset="0"/>
                            </a:rPr>
                          </m:ctrlPr>
                        </m:fPr>
                        <m:num>
                          <m:r>
                            <a:rPr lang="lt-LT" b="0" i="1" smtClean="0">
                              <a:latin typeface="Cambria Math" panose="02040503050406030204" pitchFamily="18" charset="0"/>
                            </a:rPr>
                            <m:t>360°</m:t>
                          </m:r>
                        </m:num>
                        <m:den>
                          <m:r>
                            <a:rPr lang="en-US" b="0" i="1" smtClean="0">
                              <a:latin typeface="Cambria Math" panose="02040503050406030204" pitchFamily="18" charset="0"/>
                            </a:rPr>
                            <m:t>44</m:t>
                          </m:r>
                          <m:r>
                            <a:rPr lang="lt-LT" b="0" i="1" smtClean="0">
                              <a:latin typeface="Cambria Math" panose="02040503050406030204" pitchFamily="18" charset="0"/>
                            </a:rPr>
                            <m:t>∗3</m:t>
                          </m:r>
                        </m:den>
                      </m:f>
                      <m:r>
                        <a:rPr lang="en-US" b="0" i="1" smtClean="0">
                          <a:latin typeface="Cambria Math" panose="02040503050406030204" pitchFamily="18" charset="0"/>
                        </a:rPr>
                        <m:t>=2.7° </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224562" y="5141343"/>
                <a:ext cx="2384371" cy="612732"/>
              </a:xfrm>
              <a:prstGeom prst="rect">
                <a:avLst/>
              </a:prstGeom>
              <a:blipFill>
                <a:blip r:embed="rId3"/>
                <a:stretch>
                  <a:fillRect/>
                </a:stretch>
              </a:blipFill>
            </p:spPr>
            <p:txBody>
              <a:bodyPr/>
              <a:lstStyle/>
              <a:p>
                <a:r>
                  <a:rPr lang="en-US">
                    <a:noFill/>
                  </a:rPr>
                  <a:t> </a:t>
                </a:r>
              </a:p>
            </p:txBody>
          </p:sp>
        </mc:Fallback>
      </mc:AlternateContent>
      <p:sp>
        <p:nvSpPr>
          <p:cNvPr id="7" name="TextBox 6"/>
          <p:cNvSpPr txBox="1"/>
          <p:nvPr/>
        </p:nvSpPr>
        <p:spPr>
          <a:xfrm>
            <a:off x="6440857" y="4687443"/>
            <a:ext cx="2253630" cy="369332"/>
          </a:xfrm>
          <a:prstGeom prst="rect">
            <a:avLst/>
          </a:prstGeom>
          <a:noFill/>
        </p:spPr>
        <p:txBody>
          <a:bodyPr wrap="none" rtlCol="0">
            <a:spAutoFit/>
          </a:bodyPr>
          <a:lstStyle/>
          <a:p>
            <a:r>
              <a:rPr lang="en-US" dirty="0" smtClean="0"/>
              <a:t>4 phases and 50 teeth</a:t>
            </a: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6440857" y="5163757"/>
                <a:ext cx="2246512" cy="612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lt-LT" b="0" i="1" smtClean="0">
                              <a:latin typeface="Cambria Math" panose="02040503050406030204" pitchFamily="18" charset="0"/>
                            </a:rPr>
                          </m:ctrlPr>
                        </m:sSubPr>
                        <m:e>
                          <m:r>
                            <a:rPr lang="lt-LT" b="0" i="1" smtClean="0">
                              <a:latin typeface="Cambria Math" panose="02040503050406030204" pitchFamily="18" charset="0"/>
                            </a:rPr>
                            <m:t>𝛼</m:t>
                          </m:r>
                        </m:e>
                        <m:sub>
                          <m:r>
                            <a:rPr lang="en-US" b="0" i="1" smtClean="0">
                              <a:latin typeface="Cambria Math" panose="02040503050406030204" pitchFamily="18" charset="0"/>
                            </a:rPr>
                            <m:t>𝑠𝑡𝑒𝑝</m:t>
                          </m:r>
                        </m:sub>
                      </m:sSub>
                      <m:r>
                        <a:rPr lang="en-US" b="0" i="1" smtClean="0">
                          <a:latin typeface="Cambria Math" panose="02040503050406030204" pitchFamily="18" charset="0"/>
                        </a:rPr>
                        <m:t>=</m:t>
                      </m:r>
                      <m:f>
                        <m:fPr>
                          <m:ctrlPr>
                            <a:rPr lang="lt-LT" b="0" i="1" smtClean="0">
                              <a:latin typeface="Cambria Math" panose="02040503050406030204" pitchFamily="18" charset="0"/>
                            </a:rPr>
                          </m:ctrlPr>
                        </m:fPr>
                        <m:num>
                          <m:r>
                            <a:rPr lang="lt-LT" b="0" i="1" smtClean="0">
                              <a:latin typeface="Cambria Math" panose="02040503050406030204" pitchFamily="18" charset="0"/>
                            </a:rPr>
                            <m:t>360°</m:t>
                          </m:r>
                        </m:num>
                        <m:den>
                          <m:r>
                            <a:rPr lang="en-US" b="0" i="1" smtClean="0">
                              <a:latin typeface="Cambria Math" panose="02040503050406030204" pitchFamily="18" charset="0"/>
                            </a:rPr>
                            <m:t>50</m:t>
                          </m:r>
                          <m:r>
                            <a:rPr lang="lt-LT" b="0" i="1" smtClean="0">
                              <a:latin typeface="Cambria Math" panose="02040503050406030204" pitchFamily="18" charset="0"/>
                            </a:rPr>
                            <m:t>∗</m:t>
                          </m:r>
                          <m:r>
                            <a:rPr lang="en-US" b="0" i="1" smtClean="0">
                              <a:latin typeface="Cambria Math" panose="02040503050406030204" pitchFamily="18" charset="0"/>
                            </a:rPr>
                            <m:t>4</m:t>
                          </m:r>
                        </m:den>
                      </m:f>
                      <m:r>
                        <a:rPr lang="en-US" b="0" i="1" smtClean="0">
                          <a:latin typeface="Cambria Math" panose="02040503050406030204" pitchFamily="18" charset="0"/>
                        </a:rPr>
                        <m:t>=1.8</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440857" y="5163757"/>
                <a:ext cx="2246512" cy="612796"/>
              </a:xfrm>
              <a:prstGeom prst="rect">
                <a:avLst/>
              </a:prstGeom>
              <a:blipFill>
                <a:blip r:embed="rId4"/>
                <a:stretch>
                  <a:fillRect/>
                </a:stretch>
              </a:blipFill>
            </p:spPr>
            <p:txBody>
              <a:bodyPr/>
              <a:lstStyle/>
              <a:p>
                <a:r>
                  <a:rPr lang="en-US">
                    <a:noFill/>
                  </a:rPr>
                  <a:t> </a:t>
                </a:r>
              </a:p>
            </p:txBody>
          </p:sp>
        </mc:Fallback>
      </mc:AlternateContent>
      <p:sp>
        <p:nvSpPr>
          <p:cNvPr id="11" name="TextBox 10"/>
          <p:cNvSpPr txBox="1"/>
          <p:nvPr/>
        </p:nvSpPr>
        <p:spPr>
          <a:xfrm>
            <a:off x="754310" y="3934130"/>
            <a:ext cx="10515600" cy="646331"/>
          </a:xfrm>
          <a:prstGeom prst="rect">
            <a:avLst/>
          </a:prstGeom>
          <a:noFill/>
        </p:spPr>
        <p:txBody>
          <a:bodyPr wrap="square" rtlCol="0">
            <a:spAutoFit/>
          </a:bodyPr>
          <a:lstStyle/>
          <a:p>
            <a:r>
              <a:rPr lang="en-US" dirty="0" smtClean="0"/>
              <a:t>Higher accuracy motors have high number of teeth on the rotor. This also requires to have teeth on the poles of the stator.</a:t>
            </a:r>
          </a:p>
        </p:txBody>
      </p:sp>
      <p:pic>
        <p:nvPicPr>
          <p:cNvPr id="1026" name="Picture 2" descr="https://upload.wikimedia.org/wikipedia/commons/6/67/StepperMotor.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694487" y="252659"/>
            <a:ext cx="3497513" cy="3497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6212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29885" y="276837"/>
            <a:ext cx="8648340" cy="6224122"/>
          </a:xfrm>
          <a:prstGeom prst="rect">
            <a:avLst/>
          </a:prstGeom>
        </p:spPr>
      </p:pic>
      <p:sp>
        <p:nvSpPr>
          <p:cNvPr id="5" name="Rectangle 4"/>
          <p:cNvSpPr/>
          <p:nvPr/>
        </p:nvSpPr>
        <p:spPr>
          <a:xfrm>
            <a:off x="1795244" y="360727"/>
            <a:ext cx="1082180" cy="343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795244" y="3414065"/>
            <a:ext cx="1082180" cy="343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7569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phase BLDC</a:t>
            </a:r>
            <a:endParaRPr lang="en-US" dirty="0"/>
          </a:p>
        </p:txBody>
      </p:sp>
      <p:pic>
        <p:nvPicPr>
          <p:cNvPr id="5" name="Picture 2" descr="https://theleviathan.in/wp-content/uploads/2021/06/bldc1-1024x78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90688"/>
            <a:ext cx="4253760" cy="32484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065955" y="5373914"/>
            <a:ext cx="1798249" cy="369332"/>
          </a:xfrm>
          <a:prstGeom prst="rect">
            <a:avLst/>
          </a:prstGeom>
          <a:noFill/>
        </p:spPr>
        <p:txBody>
          <a:bodyPr wrap="none" rtlCol="0">
            <a:spAutoFit/>
          </a:bodyPr>
          <a:lstStyle/>
          <a:p>
            <a:r>
              <a:rPr lang="en-US" dirty="0" smtClean="0"/>
              <a:t>3 Half-sines drive</a:t>
            </a:r>
            <a:endParaRPr lang="en-US" dirty="0"/>
          </a:p>
        </p:txBody>
      </p:sp>
      <p:pic>
        <p:nvPicPr>
          <p:cNvPr id="7" name="Picture 2" descr="Schematic diagram of a 3 phases, star connected BLDC motor driv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8932" y="588321"/>
            <a:ext cx="6040607" cy="45340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060355" y="5373914"/>
            <a:ext cx="1798249" cy="369332"/>
          </a:xfrm>
          <a:prstGeom prst="rect">
            <a:avLst/>
          </a:prstGeom>
          <a:noFill/>
        </p:spPr>
        <p:txBody>
          <a:bodyPr wrap="none" rtlCol="0">
            <a:spAutoFit/>
          </a:bodyPr>
          <a:lstStyle/>
          <a:p>
            <a:r>
              <a:rPr lang="en-US" dirty="0"/>
              <a:t>6</a:t>
            </a:r>
            <a:r>
              <a:rPr lang="en-US" dirty="0" smtClean="0"/>
              <a:t> Half-sines drive</a:t>
            </a:r>
            <a:endParaRPr lang="en-US" dirty="0"/>
          </a:p>
        </p:txBody>
      </p:sp>
    </p:spTree>
    <p:extLst>
      <p:ext uri="{BB962C8B-B14F-4D97-AF65-F5344CB8AC3E}">
        <p14:creationId xmlns:p14="http://schemas.microsoft.com/office/powerpoint/2010/main" val="1027819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Multi-stack stepping motors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smtClean="0"/>
                  <a:t>Steppers can be built in layers. If they have more than one section, they are said to be multi-stack or cascade type. Rotor poles are rotated in each layer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𝑟𝑜𝑡𝑜𝑟</m:t>
                        </m:r>
                      </m:sub>
                    </m:sSub>
                  </m:oMath>
                </a14:m>
                <a:r>
                  <a:rPr lang="en-US" dirty="0" smtClean="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𝑠</m:t>
                        </m:r>
                      </m:sub>
                    </m:sSub>
                  </m:oMath>
                </a14:m>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r="-232"/>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104036" y="3273127"/>
            <a:ext cx="7983928" cy="2903836"/>
          </a:xfrm>
          <a:prstGeom prst="rect">
            <a:avLst/>
          </a:prstGeom>
        </p:spPr>
      </p:pic>
      <p:sp>
        <p:nvSpPr>
          <p:cNvPr id="5" name="Rectangle 4"/>
          <p:cNvSpPr/>
          <p:nvPr/>
        </p:nvSpPr>
        <p:spPr>
          <a:xfrm>
            <a:off x="2512539" y="6311900"/>
            <a:ext cx="7776519" cy="369332"/>
          </a:xfrm>
          <a:prstGeom prst="rect">
            <a:avLst/>
          </a:prstGeom>
        </p:spPr>
        <p:txBody>
          <a:bodyPr wrap="square">
            <a:spAutoFit/>
          </a:bodyPr>
          <a:lstStyle/>
          <a:p>
            <a:r>
              <a:rPr lang="en-US" dirty="0">
                <a:solidFill>
                  <a:srgbClr val="131413"/>
                </a:solidFill>
                <a:latin typeface="YbnxlgKdwtsyGjfmtlHhclgsTimes-Roman"/>
              </a:rPr>
              <a:t>Multi-stack VR stepping motor: </a:t>
            </a:r>
            <a:r>
              <a:rPr lang="en-US" b="1" dirty="0">
                <a:solidFill>
                  <a:srgbClr val="131413"/>
                </a:solidFill>
                <a:latin typeface="HhxxqnRnfqxwVqjnyhQljvnyTimes-Bold"/>
              </a:rPr>
              <a:t>a </a:t>
            </a:r>
            <a:r>
              <a:rPr lang="en-US" dirty="0" err="1">
                <a:solidFill>
                  <a:srgbClr val="131413"/>
                </a:solidFill>
                <a:latin typeface="YbnxlgKdwtsyGjfmtlHhclgsTimes-Roman"/>
              </a:rPr>
              <a:t>homopolar</a:t>
            </a:r>
            <a:r>
              <a:rPr lang="en-US" dirty="0">
                <a:solidFill>
                  <a:srgbClr val="131413"/>
                </a:solidFill>
                <a:latin typeface="YbnxlgKdwtsyGjfmtlHhclgsTimes-Roman"/>
              </a:rPr>
              <a:t>, </a:t>
            </a:r>
            <a:r>
              <a:rPr lang="en-US" b="1" dirty="0">
                <a:solidFill>
                  <a:srgbClr val="131413"/>
                </a:solidFill>
                <a:latin typeface="HhxxqnRnfqxwVqjnyhQljvnyTimes-Bold"/>
              </a:rPr>
              <a:t>b </a:t>
            </a:r>
            <a:r>
              <a:rPr lang="en-US" dirty="0" err="1">
                <a:solidFill>
                  <a:srgbClr val="131413"/>
                </a:solidFill>
                <a:latin typeface="YbnxlgKdwtsyGjfmtlHhclgsTimes-Roman"/>
              </a:rPr>
              <a:t>heteropolar</a:t>
            </a:r>
            <a:endParaRPr lang="en-US" dirty="0"/>
          </a:p>
        </p:txBody>
      </p:sp>
    </p:spTree>
    <p:extLst>
      <p:ext uri="{BB962C8B-B14F-4D97-AF65-F5344CB8AC3E}">
        <p14:creationId xmlns:p14="http://schemas.microsoft.com/office/powerpoint/2010/main" val="1514801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Homopolar</a:t>
            </a:r>
            <a:r>
              <a:rPr lang="en-US" dirty="0" smtClean="0"/>
              <a:t> Multi-stack stepping motors</a:t>
            </a:r>
            <a:endParaRPr lang="en-US" dirty="0"/>
          </a:p>
        </p:txBody>
      </p:sp>
      <p:sp>
        <p:nvSpPr>
          <p:cNvPr id="3" name="Content Placeholder 2"/>
          <p:cNvSpPr>
            <a:spLocks noGrp="1"/>
          </p:cNvSpPr>
          <p:nvPr>
            <p:ph idx="1"/>
          </p:nvPr>
        </p:nvSpPr>
        <p:spPr>
          <a:xfrm>
            <a:off x="838200" y="1690688"/>
            <a:ext cx="5919081" cy="4351338"/>
          </a:xfrm>
        </p:spPr>
        <p:txBody>
          <a:bodyPr/>
          <a:lstStyle/>
          <a:p>
            <a:pPr marL="0" indent="0">
              <a:buNone/>
            </a:pPr>
            <a:r>
              <a:rPr lang="en-US" dirty="0" smtClean="0"/>
              <a:t>In a single layer there are 2 sections for the north and south poles. The flux enters the rotor, travels axially to the south pole, leaves the rotor and travels back axially to complete the </a:t>
            </a:r>
            <a:r>
              <a:rPr lang="en-US" dirty="0" err="1" smtClean="0"/>
              <a:t>ciruit</a:t>
            </a:r>
            <a:r>
              <a:rPr lang="en-US" dirty="0" smtClean="0"/>
              <a:t>.</a:t>
            </a:r>
          </a:p>
          <a:p>
            <a:pPr marL="0" indent="0">
              <a:buNone/>
            </a:pPr>
            <a:r>
              <a:rPr lang="en-US" dirty="0" smtClean="0"/>
              <a:t>Only one coil is needed to produce the flux. </a:t>
            </a:r>
            <a:endParaRPr lang="en-US" dirty="0"/>
          </a:p>
        </p:txBody>
      </p:sp>
      <p:grpSp>
        <p:nvGrpSpPr>
          <p:cNvPr id="15" name="Group 14"/>
          <p:cNvGrpSpPr/>
          <p:nvPr/>
        </p:nvGrpSpPr>
        <p:grpSpPr>
          <a:xfrm>
            <a:off x="6757281" y="1579355"/>
            <a:ext cx="5188642" cy="2903836"/>
            <a:chOff x="2948679" y="3576507"/>
            <a:chExt cx="5188642" cy="2903836"/>
          </a:xfrm>
        </p:grpSpPr>
        <p:pic>
          <p:nvPicPr>
            <p:cNvPr id="7" name="Picture 6"/>
            <p:cNvPicPr>
              <a:picLocks noChangeAspect="1"/>
            </p:cNvPicPr>
            <p:nvPr/>
          </p:nvPicPr>
          <p:blipFill rotWithShape="1">
            <a:blip r:embed="rId2"/>
            <a:srcRect r="35012"/>
            <a:stretch/>
          </p:blipFill>
          <p:spPr>
            <a:xfrm>
              <a:off x="2948679" y="3576507"/>
              <a:ext cx="5188642" cy="2903836"/>
            </a:xfrm>
            <a:prstGeom prst="rect">
              <a:avLst/>
            </a:prstGeom>
          </p:spPr>
        </p:pic>
        <p:cxnSp>
          <p:nvCxnSpPr>
            <p:cNvPr id="9" name="Straight Arrow Connector 8"/>
            <p:cNvCxnSpPr/>
            <p:nvPr/>
          </p:nvCxnSpPr>
          <p:spPr>
            <a:xfrm flipH="1">
              <a:off x="6384022" y="4420998"/>
              <a:ext cx="125835" cy="33556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p:cNvCxnSpPr/>
            <p:nvPr/>
          </p:nvCxnSpPr>
          <p:spPr>
            <a:xfrm flipV="1">
              <a:off x="6804869" y="4420998"/>
              <a:ext cx="125835" cy="33556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flipV="1">
              <a:off x="6384022" y="4756558"/>
              <a:ext cx="420847" cy="1"/>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p:nvPr/>
          </p:nvCxnSpPr>
          <p:spPr>
            <a:xfrm flipH="1" flipV="1">
              <a:off x="6509857" y="4428509"/>
              <a:ext cx="420847" cy="1"/>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grpSp>
      <p:sp>
        <p:nvSpPr>
          <p:cNvPr id="16" name="TextBox 15"/>
          <p:cNvSpPr txBox="1"/>
          <p:nvPr/>
        </p:nvSpPr>
        <p:spPr>
          <a:xfrm>
            <a:off x="10417028" y="1513533"/>
            <a:ext cx="564578" cy="369332"/>
          </a:xfrm>
          <a:prstGeom prst="rect">
            <a:avLst/>
          </a:prstGeom>
          <a:noFill/>
        </p:spPr>
        <p:txBody>
          <a:bodyPr wrap="none" rtlCol="0">
            <a:spAutoFit/>
          </a:bodyPr>
          <a:lstStyle/>
          <a:p>
            <a:r>
              <a:rPr lang="en-US" dirty="0" smtClean="0"/>
              <a:t>Flux</a:t>
            </a:r>
            <a:endParaRPr lang="en-US" dirty="0"/>
          </a:p>
        </p:txBody>
      </p:sp>
      <p:cxnSp>
        <p:nvCxnSpPr>
          <p:cNvPr id="18" name="Straight Arrow Connector 17"/>
          <p:cNvCxnSpPr/>
          <p:nvPr/>
        </p:nvCxnSpPr>
        <p:spPr>
          <a:xfrm flipH="1">
            <a:off x="10528882" y="1868845"/>
            <a:ext cx="147506" cy="523093"/>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9992384" y="2285439"/>
            <a:ext cx="333746" cy="369332"/>
          </a:xfrm>
          <a:prstGeom prst="rect">
            <a:avLst/>
          </a:prstGeom>
          <a:noFill/>
        </p:spPr>
        <p:txBody>
          <a:bodyPr wrap="none" rtlCol="0">
            <a:spAutoFit/>
          </a:bodyPr>
          <a:lstStyle/>
          <a:p>
            <a:r>
              <a:rPr lang="en-US" dirty="0" smtClean="0">
                <a:solidFill>
                  <a:schemeClr val="accent1">
                    <a:lumMod val="75000"/>
                  </a:schemeClr>
                </a:solidFill>
              </a:rPr>
              <a:t>N</a:t>
            </a:r>
            <a:endParaRPr lang="en-US" dirty="0">
              <a:solidFill>
                <a:schemeClr val="accent1">
                  <a:lumMod val="75000"/>
                </a:schemeClr>
              </a:solidFill>
            </a:endParaRPr>
          </a:p>
        </p:txBody>
      </p:sp>
      <p:sp>
        <p:nvSpPr>
          <p:cNvPr id="17" name="TextBox 16"/>
          <p:cNvSpPr txBox="1"/>
          <p:nvPr/>
        </p:nvSpPr>
        <p:spPr>
          <a:xfrm>
            <a:off x="10680936" y="2292950"/>
            <a:ext cx="290464" cy="369332"/>
          </a:xfrm>
          <a:prstGeom prst="rect">
            <a:avLst/>
          </a:prstGeom>
          <a:noFill/>
        </p:spPr>
        <p:txBody>
          <a:bodyPr wrap="none" rtlCol="0">
            <a:spAutoFit/>
          </a:bodyPr>
          <a:lstStyle/>
          <a:p>
            <a:r>
              <a:rPr lang="en-US" dirty="0">
                <a:solidFill>
                  <a:srgbClr val="C00000"/>
                </a:solidFill>
              </a:rPr>
              <a:t>S</a:t>
            </a:r>
          </a:p>
        </p:txBody>
      </p:sp>
    </p:spTree>
    <p:extLst>
      <p:ext uri="{BB962C8B-B14F-4D97-AF65-F5344CB8AC3E}">
        <p14:creationId xmlns:p14="http://schemas.microsoft.com/office/powerpoint/2010/main" val="876400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Heteropolar</a:t>
            </a:r>
            <a:r>
              <a:rPr lang="en-US" dirty="0" smtClean="0"/>
              <a:t> </a:t>
            </a:r>
            <a:r>
              <a:rPr lang="en-US" dirty="0"/>
              <a:t>Multi-stack stepping motors</a:t>
            </a:r>
          </a:p>
        </p:txBody>
      </p:sp>
      <p:pic>
        <p:nvPicPr>
          <p:cNvPr id="4" name="Content Placeholder 3"/>
          <p:cNvPicPr>
            <a:picLocks noGrp="1" noChangeAspect="1"/>
          </p:cNvPicPr>
          <p:nvPr>
            <p:ph idx="1"/>
          </p:nvPr>
        </p:nvPicPr>
        <p:blipFill rotWithShape="1">
          <a:blip r:embed="rId2"/>
          <a:srcRect l="64963"/>
          <a:stretch/>
        </p:blipFill>
        <p:spPr>
          <a:xfrm>
            <a:off x="8300983" y="3130035"/>
            <a:ext cx="3684373" cy="3824632"/>
          </a:xfrm>
          <a:prstGeom prst="rect">
            <a:avLst/>
          </a:prstGeom>
        </p:spPr>
      </p:pic>
      <p:grpSp>
        <p:nvGrpSpPr>
          <p:cNvPr id="7" name="Group 6"/>
          <p:cNvGrpSpPr/>
          <p:nvPr/>
        </p:nvGrpSpPr>
        <p:grpSpPr>
          <a:xfrm>
            <a:off x="8320496" y="217480"/>
            <a:ext cx="3761560" cy="2998802"/>
            <a:chOff x="6371581" y="365124"/>
            <a:chExt cx="6487615" cy="5172076"/>
          </a:xfrm>
        </p:grpSpPr>
        <p:pic>
          <p:nvPicPr>
            <p:cNvPr id="5" name="Picture 4"/>
            <p:cNvPicPr>
              <a:picLocks noChangeAspect="1"/>
            </p:cNvPicPr>
            <p:nvPr/>
          </p:nvPicPr>
          <p:blipFill>
            <a:blip r:embed="rId3"/>
            <a:stretch>
              <a:fillRect/>
            </a:stretch>
          </p:blipFill>
          <p:spPr>
            <a:xfrm>
              <a:off x="6371581" y="365125"/>
              <a:ext cx="3419475" cy="5172075"/>
            </a:xfrm>
            <a:prstGeom prst="rect">
              <a:avLst/>
            </a:prstGeom>
          </p:spPr>
        </p:pic>
        <p:pic>
          <p:nvPicPr>
            <p:cNvPr id="6" name="Picture 5"/>
            <p:cNvPicPr>
              <a:picLocks noChangeAspect="1"/>
            </p:cNvPicPr>
            <p:nvPr/>
          </p:nvPicPr>
          <p:blipFill rotWithShape="1">
            <a:blip r:embed="rId3"/>
            <a:srcRect r="4845"/>
            <a:stretch/>
          </p:blipFill>
          <p:spPr>
            <a:xfrm flipH="1">
              <a:off x="9605393" y="365124"/>
              <a:ext cx="3253803" cy="5172075"/>
            </a:xfrm>
            <a:prstGeom prst="rect">
              <a:avLst/>
            </a:prstGeom>
          </p:spPr>
        </p:pic>
      </p:grpSp>
      <p:grpSp>
        <p:nvGrpSpPr>
          <p:cNvPr id="25" name="Group 24"/>
          <p:cNvGrpSpPr/>
          <p:nvPr/>
        </p:nvGrpSpPr>
        <p:grpSpPr>
          <a:xfrm>
            <a:off x="9027318" y="923925"/>
            <a:ext cx="881063" cy="814388"/>
            <a:chOff x="9027318" y="923925"/>
            <a:chExt cx="881063" cy="814388"/>
          </a:xfrm>
        </p:grpSpPr>
        <p:cxnSp>
          <p:nvCxnSpPr>
            <p:cNvPr id="10" name="Straight Arrow Connector 9"/>
            <p:cNvCxnSpPr/>
            <p:nvPr/>
          </p:nvCxnSpPr>
          <p:spPr>
            <a:xfrm flipH="1" flipV="1">
              <a:off x="9424989" y="923926"/>
              <a:ext cx="483392" cy="490537"/>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14" name="Straight Arrow Connector 13"/>
            <p:cNvCxnSpPr/>
            <p:nvPr/>
          </p:nvCxnSpPr>
          <p:spPr>
            <a:xfrm flipH="1">
              <a:off x="9151144" y="923925"/>
              <a:ext cx="271462" cy="257175"/>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16" name="Straight Arrow Connector 15"/>
            <p:cNvCxnSpPr/>
            <p:nvPr/>
          </p:nvCxnSpPr>
          <p:spPr>
            <a:xfrm flipH="1">
              <a:off x="9043988" y="1188244"/>
              <a:ext cx="100948" cy="288131"/>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p:cNvCxnSpPr/>
            <p:nvPr/>
          </p:nvCxnSpPr>
          <p:spPr>
            <a:xfrm>
              <a:off x="9043988" y="1476375"/>
              <a:ext cx="1" cy="240506"/>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20" name="Straight Arrow Connector 19"/>
            <p:cNvCxnSpPr/>
            <p:nvPr/>
          </p:nvCxnSpPr>
          <p:spPr>
            <a:xfrm>
              <a:off x="9027318" y="1719799"/>
              <a:ext cx="790575" cy="0"/>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22" name="Straight Arrow Connector 21"/>
            <p:cNvCxnSpPr/>
            <p:nvPr/>
          </p:nvCxnSpPr>
          <p:spPr>
            <a:xfrm flipV="1">
              <a:off x="9815513" y="1414463"/>
              <a:ext cx="92868" cy="323850"/>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grpSp>
      <p:grpSp>
        <p:nvGrpSpPr>
          <p:cNvPr id="26" name="Group 25"/>
          <p:cNvGrpSpPr/>
          <p:nvPr/>
        </p:nvGrpSpPr>
        <p:grpSpPr>
          <a:xfrm rot="5400000">
            <a:off x="10149425" y="590551"/>
            <a:ext cx="881063" cy="814388"/>
            <a:chOff x="9027318" y="923925"/>
            <a:chExt cx="881063" cy="814388"/>
          </a:xfrm>
        </p:grpSpPr>
        <p:cxnSp>
          <p:nvCxnSpPr>
            <p:cNvPr id="27" name="Straight Arrow Connector 26"/>
            <p:cNvCxnSpPr/>
            <p:nvPr/>
          </p:nvCxnSpPr>
          <p:spPr>
            <a:xfrm flipH="1" flipV="1">
              <a:off x="9424989" y="923926"/>
              <a:ext cx="483392" cy="490537"/>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28" name="Straight Arrow Connector 27"/>
            <p:cNvCxnSpPr/>
            <p:nvPr/>
          </p:nvCxnSpPr>
          <p:spPr>
            <a:xfrm flipH="1">
              <a:off x="9151144" y="923925"/>
              <a:ext cx="271462" cy="257175"/>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29" name="Straight Arrow Connector 28"/>
            <p:cNvCxnSpPr/>
            <p:nvPr/>
          </p:nvCxnSpPr>
          <p:spPr>
            <a:xfrm flipH="1">
              <a:off x="9043988" y="1188244"/>
              <a:ext cx="100948" cy="288131"/>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30" name="Straight Arrow Connector 29"/>
            <p:cNvCxnSpPr/>
            <p:nvPr/>
          </p:nvCxnSpPr>
          <p:spPr>
            <a:xfrm>
              <a:off x="9043988" y="1476375"/>
              <a:ext cx="1" cy="240506"/>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31" name="Straight Arrow Connector 30"/>
            <p:cNvCxnSpPr/>
            <p:nvPr/>
          </p:nvCxnSpPr>
          <p:spPr>
            <a:xfrm>
              <a:off x="9027318" y="1719799"/>
              <a:ext cx="790575" cy="0"/>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32" name="Straight Arrow Connector 31"/>
            <p:cNvCxnSpPr/>
            <p:nvPr/>
          </p:nvCxnSpPr>
          <p:spPr>
            <a:xfrm flipV="1">
              <a:off x="9815513" y="1414463"/>
              <a:ext cx="92868" cy="323850"/>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grpSp>
      <p:grpSp>
        <p:nvGrpSpPr>
          <p:cNvPr id="33" name="Group 32"/>
          <p:cNvGrpSpPr/>
          <p:nvPr/>
        </p:nvGrpSpPr>
        <p:grpSpPr>
          <a:xfrm rot="16200000" flipH="1">
            <a:off x="9376593" y="598887"/>
            <a:ext cx="864393" cy="814388"/>
            <a:chOff x="9043988" y="923925"/>
            <a:chExt cx="864393" cy="814388"/>
          </a:xfrm>
        </p:grpSpPr>
        <p:cxnSp>
          <p:nvCxnSpPr>
            <p:cNvPr id="35" name="Straight Arrow Connector 34"/>
            <p:cNvCxnSpPr/>
            <p:nvPr/>
          </p:nvCxnSpPr>
          <p:spPr>
            <a:xfrm flipH="1">
              <a:off x="9151144" y="923925"/>
              <a:ext cx="271462" cy="257175"/>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36" name="Straight Arrow Connector 35"/>
            <p:cNvCxnSpPr/>
            <p:nvPr/>
          </p:nvCxnSpPr>
          <p:spPr>
            <a:xfrm flipH="1">
              <a:off x="9043988" y="1188244"/>
              <a:ext cx="100948" cy="288131"/>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37" name="Straight Arrow Connector 36"/>
            <p:cNvCxnSpPr/>
            <p:nvPr/>
          </p:nvCxnSpPr>
          <p:spPr>
            <a:xfrm>
              <a:off x="9043988" y="1476375"/>
              <a:ext cx="1" cy="240506"/>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cxnSp>
          <p:nvCxnSpPr>
            <p:cNvPr id="39" name="Straight Arrow Connector 38"/>
            <p:cNvCxnSpPr/>
            <p:nvPr/>
          </p:nvCxnSpPr>
          <p:spPr>
            <a:xfrm flipV="1">
              <a:off x="9815513" y="1414463"/>
              <a:ext cx="92868" cy="323850"/>
            </a:xfrm>
            <a:prstGeom prst="straightConnector1">
              <a:avLst/>
            </a:prstGeom>
            <a:ln>
              <a:headEnd type="none" w="med" len="med"/>
              <a:tailEnd type="triangle"/>
            </a:ln>
          </p:spPr>
          <p:style>
            <a:lnRef idx="3">
              <a:schemeClr val="accent5"/>
            </a:lnRef>
            <a:fillRef idx="0">
              <a:schemeClr val="accent5"/>
            </a:fillRef>
            <a:effectRef idx="2">
              <a:schemeClr val="accent5"/>
            </a:effectRef>
            <a:fontRef idx="minor">
              <a:schemeClr val="tx1"/>
            </a:fontRef>
          </p:style>
        </p:cxnSp>
      </p:grpSp>
      <p:sp>
        <p:nvSpPr>
          <p:cNvPr id="40" name="TextBox 39"/>
          <p:cNvSpPr txBox="1"/>
          <p:nvPr/>
        </p:nvSpPr>
        <p:spPr>
          <a:xfrm>
            <a:off x="9374471" y="969450"/>
            <a:ext cx="290464" cy="369332"/>
          </a:xfrm>
          <a:prstGeom prst="rect">
            <a:avLst/>
          </a:prstGeom>
          <a:noFill/>
        </p:spPr>
        <p:txBody>
          <a:bodyPr wrap="none" rtlCol="0">
            <a:spAutoFit/>
          </a:bodyPr>
          <a:lstStyle/>
          <a:p>
            <a:r>
              <a:rPr lang="en-US" dirty="0" smtClean="0">
                <a:solidFill>
                  <a:schemeClr val="accent1">
                    <a:lumMod val="50000"/>
                  </a:schemeClr>
                </a:solidFill>
              </a:rPr>
              <a:t>S</a:t>
            </a:r>
            <a:endParaRPr lang="en-US" dirty="0">
              <a:solidFill>
                <a:schemeClr val="accent1">
                  <a:lumMod val="50000"/>
                </a:schemeClr>
              </a:solidFill>
            </a:endParaRPr>
          </a:p>
        </p:txBody>
      </p:sp>
      <p:sp>
        <p:nvSpPr>
          <p:cNvPr id="41" name="TextBox 40"/>
          <p:cNvSpPr txBox="1"/>
          <p:nvPr/>
        </p:nvSpPr>
        <p:spPr>
          <a:xfrm>
            <a:off x="9821383" y="726985"/>
            <a:ext cx="269475" cy="369332"/>
          </a:xfrm>
          <a:prstGeom prst="rect">
            <a:avLst/>
          </a:prstGeom>
          <a:noFill/>
        </p:spPr>
        <p:txBody>
          <a:bodyPr wrap="square" rtlCol="0">
            <a:spAutoFit/>
          </a:bodyPr>
          <a:lstStyle/>
          <a:p>
            <a:r>
              <a:rPr lang="en-US" dirty="0">
                <a:solidFill>
                  <a:srgbClr val="FF0000"/>
                </a:solidFill>
              </a:rPr>
              <a:t>N</a:t>
            </a:r>
          </a:p>
        </p:txBody>
      </p:sp>
      <p:sp>
        <p:nvSpPr>
          <p:cNvPr id="42" name="TextBox 41"/>
          <p:cNvSpPr txBox="1"/>
          <p:nvPr/>
        </p:nvSpPr>
        <p:spPr>
          <a:xfrm>
            <a:off x="9143640" y="1468491"/>
            <a:ext cx="269475" cy="369332"/>
          </a:xfrm>
          <a:prstGeom prst="rect">
            <a:avLst/>
          </a:prstGeom>
          <a:noFill/>
        </p:spPr>
        <p:txBody>
          <a:bodyPr wrap="square" rtlCol="0">
            <a:spAutoFit/>
          </a:bodyPr>
          <a:lstStyle/>
          <a:p>
            <a:r>
              <a:rPr lang="en-US" dirty="0">
                <a:solidFill>
                  <a:srgbClr val="FF0000"/>
                </a:solidFill>
              </a:rPr>
              <a:t>N</a:t>
            </a:r>
          </a:p>
        </p:txBody>
      </p:sp>
      <p:sp>
        <p:nvSpPr>
          <p:cNvPr id="43" name="Rectangle 42"/>
          <p:cNvSpPr/>
          <p:nvPr/>
        </p:nvSpPr>
        <p:spPr>
          <a:xfrm>
            <a:off x="8442960" y="3406140"/>
            <a:ext cx="835417" cy="617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838200" y="1837823"/>
            <a:ext cx="6864967" cy="2677656"/>
          </a:xfrm>
          <a:prstGeom prst="rect">
            <a:avLst/>
          </a:prstGeom>
        </p:spPr>
        <p:txBody>
          <a:bodyPr wrap="square">
            <a:spAutoFit/>
          </a:bodyPr>
          <a:lstStyle/>
          <a:p>
            <a:r>
              <a:rPr lang="en-US" sz="2800" dirty="0">
                <a:solidFill>
                  <a:srgbClr val="131413"/>
                </a:solidFill>
                <a:latin typeface="YbnxlgKdwtsyGjfmtlHhclgsTimes-Roman"/>
              </a:rPr>
              <a:t>In the </a:t>
            </a:r>
            <a:r>
              <a:rPr lang="en-US" sz="2800" dirty="0" err="1">
                <a:solidFill>
                  <a:srgbClr val="131413"/>
                </a:solidFill>
                <a:latin typeface="YbnxlgKdwtsyGjfmtlHhclgsTimes-Roman"/>
              </a:rPr>
              <a:t>heteropolar</a:t>
            </a:r>
            <a:r>
              <a:rPr lang="en-US" sz="2800" dirty="0">
                <a:solidFill>
                  <a:srgbClr val="131413"/>
                </a:solidFill>
                <a:latin typeface="YbnxlgKdwtsyGjfmtlHhclgsTimes-Roman"/>
              </a:rPr>
              <a:t> type </a:t>
            </a:r>
            <a:r>
              <a:rPr lang="en-US" sz="2800" dirty="0" smtClean="0">
                <a:solidFill>
                  <a:srgbClr val="131413"/>
                </a:solidFill>
                <a:latin typeface="YbnxlgKdwtsyGjfmtlHhclgsTimes-Roman"/>
              </a:rPr>
              <a:t>, </a:t>
            </a:r>
            <a:r>
              <a:rPr lang="en-US" sz="2800" dirty="0">
                <a:solidFill>
                  <a:srgbClr val="131413"/>
                </a:solidFill>
                <a:latin typeface="YbnxlgKdwtsyGjfmtlHhclgsTimes-Roman"/>
              </a:rPr>
              <a:t>the (stator) poles are alternating </a:t>
            </a:r>
            <a:r>
              <a:rPr lang="en-US" sz="2800" dirty="0" smtClean="0">
                <a:solidFill>
                  <a:srgbClr val="131413"/>
                </a:solidFill>
                <a:latin typeface="YbnxlgKdwtsyGjfmtlHhclgsTimes-Roman"/>
              </a:rPr>
              <a:t>north and </a:t>
            </a:r>
            <a:r>
              <a:rPr lang="en-US" sz="2800" dirty="0">
                <a:solidFill>
                  <a:srgbClr val="131413"/>
                </a:solidFill>
                <a:latin typeface="YbnxlgKdwtsyGjfmtlHhclgsTimes-Roman"/>
              </a:rPr>
              <a:t>south poles in the same plane. This </a:t>
            </a:r>
            <a:r>
              <a:rPr lang="en-US" sz="2800" dirty="0" smtClean="0">
                <a:solidFill>
                  <a:srgbClr val="131413"/>
                </a:solidFill>
                <a:latin typeface="YbnxlgKdwtsyGjfmtlHhclgsTimes-Roman"/>
              </a:rPr>
              <a:t>necessitates </a:t>
            </a:r>
            <a:r>
              <a:rPr lang="en-US" sz="2800" dirty="0">
                <a:solidFill>
                  <a:srgbClr val="131413"/>
                </a:solidFill>
                <a:latin typeface="YbnxlgKdwtsyGjfmtlHhclgsTimes-Roman"/>
              </a:rPr>
              <a:t>a coil around each stator pole,</a:t>
            </a:r>
          </a:p>
          <a:p>
            <a:r>
              <a:rPr lang="en-US" sz="2800" dirty="0">
                <a:solidFill>
                  <a:srgbClr val="131413"/>
                </a:solidFill>
                <a:latin typeface="YbnxlgKdwtsyGjfmtlHhclgsTimes-Roman"/>
              </a:rPr>
              <a:t>i.e. a more complicated winding structure with space restrictions as well.</a:t>
            </a:r>
            <a:endParaRPr lang="en-US" sz="2800" dirty="0"/>
          </a:p>
        </p:txBody>
      </p:sp>
    </p:spTree>
    <p:extLst>
      <p:ext uri="{BB962C8B-B14F-4D97-AF65-F5344CB8AC3E}">
        <p14:creationId xmlns:p14="http://schemas.microsoft.com/office/powerpoint/2010/main" val="1726787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Multi-stack steppers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smtClean="0"/>
                  <a:t>For both types, all poles of stator and rotor of the excited phase will align. For a three-phase motor</a:t>
                </a:r>
                <a:r>
                  <a:rPr lang="en-US" dirty="0"/>
                  <a:t>, each layer is displaced by </a:t>
                </a:r>
                <a:r>
                  <a:rPr lang="en-US" i="1" dirty="0"/>
                  <a:t>(</a:t>
                </a:r>
                <a:r>
                  <a:rPr lang="en-US" dirty="0"/>
                  <a:t>1</a:t>
                </a:r>
                <a:r>
                  <a:rPr lang="en-US" i="1" dirty="0"/>
                  <a:t>/</a:t>
                </a:r>
                <a:r>
                  <a:rPr lang="en-US" dirty="0"/>
                  <a:t>3</a:t>
                </a:r>
                <a:r>
                  <a:rPr lang="en-US" i="1" dirty="0"/>
                  <a:t>)</a:t>
                </a:r>
                <a:r>
                  <a:rPr lang="en-US" dirty="0" err="1"/>
                  <a:t>rd</a:t>
                </a:r>
                <a:r>
                  <a:rPr lang="en-US" dirty="0"/>
                  <a:t> of a pole pitch and the </a:t>
                </a:r>
                <a:r>
                  <a:rPr lang="en-US" dirty="0" smtClean="0"/>
                  <a:t>excitation of </a:t>
                </a:r>
                <a:r>
                  <a:rPr lang="en-US" dirty="0"/>
                  <a:t>the next phase will cause the rotor to rotate further by </a:t>
                </a:r>
                <a:r>
                  <a:rPr lang="en-US" i="1" dirty="0" smtClean="0"/>
                  <a:t>1/3 </a:t>
                </a:r>
                <a:r>
                  <a:rPr lang="en-US" dirty="0" smtClean="0"/>
                  <a:t>of </a:t>
                </a:r>
                <a:r>
                  <a:rPr lang="en-US" dirty="0"/>
                  <a:t>the pole pitch. </a:t>
                </a:r>
                <a:r>
                  <a:rPr lang="en-US" dirty="0" smtClean="0"/>
                  <a:t>A small </a:t>
                </a:r>
                <a:r>
                  <a:rPr lang="en-US" dirty="0"/>
                  <a:t>step angle thus requires a large number of poles (and a small pole pitch), </a:t>
                </a:r>
                <a:r>
                  <a:rPr lang="en-US" dirty="0" smtClean="0"/>
                  <a:t>for example 15</a:t>
                </a:r>
                <a14:m>
                  <m:oMath xmlns:m="http://schemas.openxmlformats.org/officeDocument/2006/math">
                    <m:r>
                      <a:rPr lang="en-US" b="0" i="1" smtClean="0">
                        <a:latin typeface="Cambria Math" panose="02040503050406030204" pitchFamily="18" charset="0"/>
                      </a:rPr>
                      <m:t>°</m:t>
                    </m:r>
                  </m:oMath>
                </a14:m>
                <a:r>
                  <a:rPr lang="en-US" dirty="0" smtClean="0"/>
                  <a:t> </a:t>
                </a:r>
                <a:r>
                  <a:rPr lang="en-US" dirty="0"/>
                  <a:t>for a three phase motor with eight teeth.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r="-638"/>
                </a:stretch>
              </a:blipFill>
            </p:spPr>
            <p:txBody>
              <a:bodyPr/>
              <a:lstStyle/>
              <a:p>
                <a:r>
                  <a:rPr lang="en-US">
                    <a:noFill/>
                  </a:rPr>
                  <a:t> </a:t>
                </a:r>
              </a:p>
            </p:txBody>
          </p:sp>
        </mc:Fallback>
      </mc:AlternateContent>
    </p:spTree>
    <p:extLst>
      <p:ext uri="{BB962C8B-B14F-4D97-AF65-F5344CB8AC3E}">
        <p14:creationId xmlns:p14="http://schemas.microsoft.com/office/powerpoint/2010/main" val="1101129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Permanent magnet steppers</a:t>
            </a:r>
            <a:endParaRPr lang="en-US" dirty="0"/>
          </a:p>
        </p:txBody>
      </p:sp>
      <p:sp>
        <p:nvSpPr>
          <p:cNvPr id="3" name="Content Placeholder 2"/>
          <p:cNvSpPr>
            <a:spLocks noGrp="1"/>
          </p:cNvSpPr>
          <p:nvPr>
            <p:ph idx="1"/>
          </p:nvPr>
        </p:nvSpPr>
        <p:spPr/>
        <p:txBody>
          <a:bodyPr/>
          <a:lstStyle/>
          <a:p>
            <a:pPr marL="0" indent="0">
              <a:buNone/>
            </a:pPr>
            <a:r>
              <a:rPr lang="en-US" dirty="0" smtClean="0"/>
              <a:t>Motor has a magnetized rotor. The magnetization in alternating NSNSNS around the rotor. Multi-stack steppers with PM are available. In this case rotor’s poles are not rotated in each layer but rather the poles in the stator. </a:t>
            </a:r>
            <a:endParaRPr lang="en-US" dirty="0"/>
          </a:p>
        </p:txBody>
      </p:sp>
      <p:pic>
        <p:nvPicPr>
          <p:cNvPr id="4" name="Picture 3"/>
          <p:cNvPicPr>
            <a:picLocks noChangeAspect="1"/>
          </p:cNvPicPr>
          <p:nvPr/>
        </p:nvPicPr>
        <p:blipFill>
          <a:blip r:embed="rId2"/>
          <a:stretch>
            <a:fillRect/>
          </a:stretch>
        </p:blipFill>
        <p:spPr>
          <a:xfrm>
            <a:off x="7109856" y="4165598"/>
            <a:ext cx="5082144" cy="2692402"/>
          </a:xfrm>
          <a:prstGeom prst="rect">
            <a:avLst/>
          </a:prstGeom>
        </p:spPr>
      </p:pic>
    </p:spTree>
    <p:extLst>
      <p:ext uri="{BB962C8B-B14F-4D97-AF65-F5344CB8AC3E}">
        <p14:creationId xmlns:p14="http://schemas.microsoft.com/office/powerpoint/2010/main" val="2076365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569200" cy="1325563"/>
          </a:xfrm>
        </p:spPr>
        <p:txBody>
          <a:bodyPr/>
          <a:lstStyle/>
          <a:p>
            <a:r>
              <a:rPr lang="en-US" dirty="0"/>
              <a:t>Multi-stack four-phase claw </a:t>
            </a:r>
            <a:r>
              <a:rPr lang="en-US" dirty="0" smtClean="0"/>
              <a:t>pole motor</a:t>
            </a:r>
            <a:endParaRPr lang="en-US" dirty="0"/>
          </a:p>
        </p:txBody>
      </p:sp>
      <p:pic>
        <p:nvPicPr>
          <p:cNvPr id="4" name="Content Placeholder 3"/>
          <p:cNvPicPr>
            <a:picLocks noGrp="1" noChangeAspect="1"/>
          </p:cNvPicPr>
          <p:nvPr>
            <p:ph idx="1"/>
          </p:nvPr>
        </p:nvPicPr>
        <p:blipFill>
          <a:blip r:embed="rId2"/>
          <a:stretch>
            <a:fillRect/>
          </a:stretch>
        </p:blipFill>
        <p:spPr>
          <a:xfrm>
            <a:off x="-56346" y="3533091"/>
            <a:ext cx="7038975" cy="3114675"/>
          </a:xfrm>
          <a:prstGeom prst="rect">
            <a:avLst/>
          </a:prstGeom>
        </p:spPr>
      </p:pic>
      <p:sp>
        <p:nvSpPr>
          <p:cNvPr id="5" name="TextBox 4"/>
          <p:cNvSpPr txBox="1"/>
          <p:nvPr/>
        </p:nvSpPr>
        <p:spPr>
          <a:xfrm>
            <a:off x="838200" y="1852414"/>
            <a:ext cx="6655603" cy="923330"/>
          </a:xfrm>
          <a:prstGeom prst="rect">
            <a:avLst/>
          </a:prstGeom>
          <a:noFill/>
        </p:spPr>
        <p:txBody>
          <a:bodyPr wrap="square" rtlCol="0">
            <a:spAutoFit/>
          </a:bodyPr>
          <a:lstStyle/>
          <a:p>
            <a:r>
              <a:rPr lang="en-US" dirty="0" smtClean="0"/>
              <a:t>2 layers, 2 coils, but the coils need to be able to change polarity. 4 phase behavior is obtained. Claws act as poles and guide the magnetic field. This type is sometimes called tin can steppers. </a:t>
            </a:r>
            <a:endParaRPr lang="en-US" dirty="0"/>
          </a:p>
        </p:txBody>
      </p:sp>
      <p:pic>
        <p:nvPicPr>
          <p:cNvPr id="2050" name="Picture 2" descr="https://1ugn2l2m3z2y31d4y73c1m5w-wpengine.netdna-ssl.com/wp-content/uploads/2017/07/Can-Stack-Motor-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329" y="4305301"/>
            <a:ext cx="4882346" cy="24592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ookierobotics.com/042/magnetic_forc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3702" y="1812611"/>
            <a:ext cx="3784599" cy="2042155"/>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8" descr="Original M2LA24ZA62 AC220 CW Stepper Synchronous motor Claw pole permanent  magnet Motor|AC Motor| - AliExpress"/>
          <p:cNvSpPr>
            <a:spLocks noChangeAspect="1" noChangeArrowheads="1"/>
          </p:cNvSpPr>
          <p:nvPr/>
        </p:nvSpPr>
        <p:spPr bwMode="auto">
          <a:xfrm>
            <a:off x="-3311525" y="3284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https://ae01.alicdn.com/kf/H3535ee718aa34201a8b25fd08180e0c68/Original-M2LA24ZA62-AC220-CW-Stepper-Synchronous-motor-Claw-pole-permanent-magnet-Moto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37748" y="0"/>
            <a:ext cx="2254251" cy="169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09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2450" y="4292981"/>
            <a:ext cx="5543550" cy="2476119"/>
          </a:xfrm>
          <a:prstGeom prst="rect">
            <a:avLst/>
          </a:prstGeom>
        </p:spPr>
      </p:pic>
      <p:sp>
        <p:nvSpPr>
          <p:cNvPr id="2" name="Title 1"/>
          <p:cNvSpPr>
            <a:spLocks noGrp="1"/>
          </p:cNvSpPr>
          <p:nvPr>
            <p:ph type="title"/>
          </p:nvPr>
        </p:nvSpPr>
        <p:spPr/>
        <p:txBody>
          <a:bodyPr/>
          <a:lstStyle/>
          <a:p>
            <a:r>
              <a:rPr lang="en-US" dirty="0" smtClean="0"/>
              <a:t>Hybrid stepper motors</a:t>
            </a:r>
            <a:endParaRPr lang="en-US" dirty="0"/>
          </a:p>
        </p:txBody>
      </p:sp>
      <p:sp>
        <p:nvSpPr>
          <p:cNvPr id="3" name="Content Placeholder 2"/>
          <p:cNvSpPr>
            <a:spLocks noGrp="1"/>
          </p:cNvSpPr>
          <p:nvPr>
            <p:ph idx="1"/>
          </p:nvPr>
        </p:nvSpPr>
        <p:spPr/>
        <p:txBody>
          <a:bodyPr/>
          <a:lstStyle/>
          <a:p>
            <a:pPr marL="0" indent="0">
              <a:buNone/>
            </a:pPr>
            <a:r>
              <a:rPr lang="en-US" dirty="0"/>
              <a:t>Hybrid stepping motors combine the torque effect of reluctance and permanent magnets</a:t>
            </a:r>
            <a:r>
              <a:rPr lang="en-US" dirty="0" smtClean="0"/>
              <a:t>. The rotor contains 2 toothed sections displaced by half tooth pitch. Axial permanent magnets are placed inside the rotor.</a:t>
            </a:r>
          </a:p>
          <a:p>
            <a:pPr marL="0" indent="0">
              <a:buNone/>
            </a:pPr>
            <a:r>
              <a:rPr lang="en-US" dirty="0" smtClean="0"/>
              <a:t>Stator construction remains the same, but the windings and connections are different: 2 coils on each pole are assigned to distinct phases. </a:t>
            </a:r>
            <a:r>
              <a:rPr lang="en-US" dirty="0" err="1" smtClean="0"/>
              <a:t>Invese</a:t>
            </a:r>
            <a:r>
              <a:rPr lang="en-US" dirty="0" smtClean="0"/>
              <a:t> variations are possible.</a:t>
            </a:r>
            <a:endParaRPr lang="en-US" dirty="0"/>
          </a:p>
        </p:txBody>
      </p:sp>
      <p:pic>
        <p:nvPicPr>
          <p:cNvPr id="3074" name="Picture 2" descr="https://www.researchgate.net/profile/Roberto-Oboe/publication/228332660/figure/fig1/AS:301959677530113@1449004205425/Hybrid-stepper-mot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8575" y="4373752"/>
            <a:ext cx="477202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8477250" y="65287"/>
            <a:ext cx="3460750" cy="1760338"/>
          </a:xfrm>
          <a:prstGeom prst="rect">
            <a:avLst/>
          </a:prstGeom>
        </p:spPr>
      </p:pic>
    </p:spTree>
    <p:extLst>
      <p:ext uri="{BB962C8B-B14F-4D97-AF65-F5344CB8AC3E}">
        <p14:creationId xmlns:p14="http://schemas.microsoft.com/office/powerpoint/2010/main" val="32774767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stepper motor</a:t>
            </a:r>
            <a:endParaRPr lang="en-US" dirty="0"/>
          </a:p>
        </p:txBody>
      </p:sp>
      <p:pic>
        <p:nvPicPr>
          <p:cNvPr id="4" name="Content Placeholder 3"/>
          <p:cNvPicPr>
            <a:picLocks noGrp="1" noChangeAspect="1"/>
          </p:cNvPicPr>
          <p:nvPr>
            <p:ph idx="1"/>
          </p:nvPr>
        </p:nvPicPr>
        <p:blipFill>
          <a:blip r:embed="rId2"/>
          <a:stretch>
            <a:fillRect/>
          </a:stretch>
        </p:blipFill>
        <p:spPr>
          <a:xfrm>
            <a:off x="1649283" y="1309711"/>
            <a:ext cx="8649594" cy="5548289"/>
          </a:xfrm>
          <a:prstGeom prst="rect">
            <a:avLst/>
          </a:prstGeom>
        </p:spPr>
      </p:pic>
    </p:spTree>
    <p:extLst>
      <p:ext uri="{BB962C8B-B14F-4D97-AF65-F5344CB8AC3E}">
        <p14:creationId xmlns:p14="http://schemas.microsoft.com/office/powerpoint/2010/main" val="495257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Two-phase stepper </a:t>
            </a:r>
            <a:r>
              <a:rPr lang="en-US" dirty="0" smtClean="0"/>
              <a:t>motors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t>There are two basic winding arrangements for </a:t>
            </a:r>
            <a:r>
              <a:rPr lang="en-US" dirty="0" smtClean="0"/>
              <a:t>the</a:t>
            </a:r>
          </a:p>
          <a:p>
            <a:pPr marL="0" indent="0">
              <a:buNone/>
            </a:pPr>
            <a:r>
              <a:rPr lang="en-US" dirty="0" smtClean="0"/>
              <a:t>electromagnetic </a:t>
            </a:r>
            <a:r>
              <a:rPr lang="en-US" dirty="0"/>
              <a:t>coils in a two phase stepper motor: bipolar and unipolar</a:t>
            </a:r>
            <a:r>
              <a:rPr lang="en-US" dirty="0" smtClean="0"/>
              <a:t>.</a:t>
            </a:r>
          </a:p>
          <a:p>
            <a:pPr marL="0" indent="0">
              <a:buNone/>
            </a:pPr>
            <a:endParaRPr lang="en-US" dirty="0"/>
          </a:p>
          <a:p>
            <a:pPr marL="0" indent="0">
              <a:buNone/>
            </a:pPr>
            <a:r>
              <a:rPr lang="en-US" dirty="0"/>
              <a:t>A unipolar stepper motor has one winding with center tap per phase. Each section of windings is switched on for each direction of magnetic field. Since in this arrangement a magnetic pole can be reversed without switching the polarity of the common wire, the commutation circuit can be simply a single switching transistor for each half winding. Typically, given a phase, the center tap of each winding is made common: giving three leads per phase and six leads for a typical two phase motor. Often, these two phase commons are internally joined, so the motor has only five leads.</a:t>
            </a:r>
          </a:p>
        </p:txBody>
      </p:sp>
      <p:pic>
        <p:nvPicPr>
          <p:cNvPr id="5122" name="Picture 2" descr="https://upload.wikimedia.org/wikipedia/commons/7/77/Unipolar-stepper-motor-windings.png?16361205254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275" y="152400"/>
            <a:ext cx="3438525" cy="215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721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443443" cy="4351338"/>
          </a:xfrm>
        </p:spPr>
        <p:txBody>
          <a:bodyPr/>
          <a:lstStyle/>
          <a:p>
            <a:pPr marL="0" indent="0">
              <a:buNone/>
            </a:pPr>
            <a:r>
              <a:rPr lang="en-US" dirty="0"/>
              <a:t>Bipolar motors have a single winding per phase. The current in a winding needs to be reversed in order to reverse a magnetic pole, so the driving circuit must be more complicated, typically with an H-bridge </a:t>
            </a:r>
            <a:r>
              <a:rPr lang="en-US" dirty="0" smtClean="0"/>
              <a:t>arrangement. There </a:t>
            </a:r>
            <a:r>
              <a:rPr lang="en-US" dirty="0"/>
              <a:t>are two leads per phase, none is common.</a:t>
            </a:r>
          </a:p>
        </p:txBody>
      </p:sp>
      <p:pic>
        <p:nvPicPr>
          <p:cNvPr id="6146" name="Picture 2" descr="https://www.orientalmotor.com/images/stepper-motors/unipolar_ill_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1643" y="1281906"/>
            <a:ext cx="6910357" cy="4547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935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5169342" y="1699680"/>
            <a:ext cx="2322764" cy="2074258"/>
          </a:xfrm>
          <a:prstGeom prst="rect">
            <a:avLst/>
          </a:prstGeom>
        </p:spPr>
      </p:pic>
      <p:sp>
        <p:nvSpPr>
          <p:cNvPr id="2" name="Title 1"/>
          <p:cNvSpPr>
            <a:spLocks noGrp="1"/>
          </p:cNvSpPr>
          <p:nvPr>
            <p:ph type="title"/>
          </p:nvPr>
        </p:nvSpPr>
        <p:spPr/>
        <p:txBody>
          <a:bodyPr/>
          <a:lstStyle/>
          <a:p>
            <a:r>
              <a:rPr lang="en-US" dirty="0" smtClean="0"/>
              <a:t>Trapezoidal commutation</a:t>
            </a:r>
            <a:endParaRPr lang="en-US" dirty="0"/>
          </a:p>
        </p:txBody>
      </p:sp>
      <p:pic>
        <p:nvPicPr>
          <p:cNvPr id="4" name="Picture 3"/>
          <p:cNvPicPr>
            <a:picLocks noChangeAspect="1"/>
          </p:cNvPicPr>
          <p:nvPr/>
        </p:nvPicPr>
        <p:blipFill>
          <a:blip r:embed="rId3"/>
          <a:stretch>
            <a:fillRect/>
          </a:stretch>
        </p:blipFill>
        <p:spPr>
          <a:xfrm>
            <a:off x="298410" y="1948304"/>
            <a:ext cx="4301068" cy="3909658"/>
          </a:xfrm>
          <a:prstGeom prst="rect">
            <a:avLst/>
          </a:prstGeom>
        </p:spPr>
      </p:pic>
      <p:pic>
        <p:nvPicPr>
          <p:cNvPr id="12" name="Picture 11"/>
          <p:cNvPicPr>
            <a:picLocks noChangeAspect="1"/>
          </p:cNvPicPr>
          <p:nvPr/>
        </p:nvPicPr>
        <p:blipFill>
          <a:blip r:embed="rId4"/>
          <a:stretch>
            <a:fillRect/>
          </a:stretch>
        </p:blipFill>
        <p:spPr>
          <a:xfrm>
            <a:off x="7824958" y="169392"/>
            <a:ext cx="1667036" cy="1491934"/>
          </a:xfrm>
          <a:prstGeom prst="rect">
            <a:avLst/>
          </a:prstGeom>
        </p:spPr>
      </p:pic>
      <p:sp>
        <p:nvSpPr>
          <p:cNvPr id="13" name="TextBox 12"/>
          <p:cNvSpPr txBox="1"/>
          <p:nvPr/>
        </p:nvSpPr>
        <p:spPr>
          <a:xfrm>
            <a:off x="5558971" y="1690688"/>
            <a:ext cx="301686" cy="369332"/>
          </a:xfrm>
          <a:prstGeom prst="rect">
            <a:avLst/>
          </a:prstGeom>
          <a:noFill/>
        </p:spPr>
        <p:txBody>
          <a:bodyPr wrap="none" rtlCol="0">
            <a:spAutoFit/>
          </a:bodyPr>
          <a:lstStyle/>
          <a:p>
            <a:r>
              <a:rPr lang="en-US" dirty="0" smtClean="0"/>
              <a:t>1</a:t>
            </a:r>
          </a:p>
        </p:txBody>
      </p:sp>
      <p:pic>
        <p:nvPicPr>
          <p:cNvPr id="15" name="Picture 14"/>
          <p:cNvPicPr>
            <a:picLocks noChangeAspect="1"/>
          </p:cNvPicPr>
          <p:nvPr/>
        </p:nvPicPr>
        <p:blipFill>
          <a:blip r:embed="rId5"/>
          <a:stretch>
            <a:fillRect/>
          </a:stretch>
        </p:blipFill>
        <p:spPr>
          <a:xfrm>
            <a:off x="7492106" y="1690688"/>
            <a:ext cx="2332740" cy="2083250"/>
          </a:xfrm>
          <a:prstGeom prst="rect">
            <a:avLst/>
          </a:prstGeom>
        </p:spPr>
      </p:pic>
      <p:sp>
        <p:nvSpPr>
          <p:cNvPr id="16" name="TextBox 15"/>
          <p:cNvSpPr txBox="1"/>
          <p:nvPr/>
        </p:nvSpPr>
        <p:spPr>
          <a:xfrm>
            <a:off x="7886723" y="1763638"/>
            <a:ext cx="301686" cy="369332"/>
          </a:xfrm>
          <a:prstGeom prst="rect">
            <a:avLst/>
          </a:prstGeom>
          <a:noFill/>
        </p:spPr>
        <p:txBody>
          <a:bodyPr wrap="none" rtlCol="0">
            <a:spAutoFit/>
          </a:bodyPr>
          <a:lstStyle/>
          <a:p>
            <a:r>
              <a:rPr lang="en-US" dirty="0" smtClean="0"/>
              <a:t>2</a:t>
            </a:r>
          </a:p>
        </p:txBody>
      </p:sp>
      <p:pic>
        <p:nvPicPr>
          <p:cNvPr id="17" name="Picture 16"/>
          <p:cNvPicPr>
            <a:picLocks noChangeAspect="1"/>
          </p:cNvPicPr>
          <p:nvPr/>
        </p:nvPicPr>
        <p:blipFill>
          <a:blip r:embed="rId6"/>
          <a:stretch>
            <a:fillRect/>
          </a:stretch>
        </p:blipFill>
        <p:spPr>
          <a:xfrm>
            <a:off x="9819858" y="1763638"/>
            <a:ext cx="2332740" cy="2088760"/>
          </a:xfrm>
          <a:prstGeom prst="rect">
            <a:avLst/>
          </a:prstGeom>
        </p:spPr>
      </p:pic>
      <p:sp>
        <p:nvSpPr>
          <p:cNvPr id="18" name="TextBox 17"/>
          <p:cNvSpPr txBox="1"/>
          <p:nvPr/>
        </p:nvSpPr>
        <p:spPr>
          <a:xfrm>
            <a:off x="10214475" y="1684861"/>
            <a:ext cx="301686" cy="369332"/>
          </a:xfrm>
          <a:prstGeom prst="rect">
            <a:avLst/>
          </a:prstGeom>
          <a:noFill/>
        </p:spPr>
        <p:txBody>
          <a:bodyPr wrap="none" rtlCol="0">
            <a:spAutoFit/>
          </a:bodyPr>
          <a:lstStyle/>
          <a:p>
            <a:r>
              <a:rPr lang="en-US" dirty="0" smtClean="0"/>
              <a:t>3</a:t>
            </a:r>
          </a:p>
        </p:txBody>
      </p:sp>
      <p:pic>
        <p:nvPicPr>
          <p:cNvPr id="19" name="Picture 18"/>
          <p:cNvPicPr>
            <a:picLocks noChangeAspect="1"/>
          </p:cNvPicPr>
          <p:nvPr/>
        </p:nvPicPr>
        <p:blipFill>
          <a:blip r:embed="rId7"/>
          <a:stretch>
            <a:fillRect/>
          </a:stretch>
        </p:blipFill>
        <p:spPr>
          <a:xfrm>
            <a:off x="5164354" y="3852398"/>
            <a:ext cx="2271710" cy="2083250"/>
          </a:xfrm>
          <a:prstGeom prst="rect">
            <a:avLst/>
          </a:prstGeom>
        </p:spPr>
      </p:pic>
      <p:sp>
        <p:nvSpPr>
          <p:cNvPr id="20" name="TextBox 19"/>
          <p:cNvSpPr txBox="1"/>
          <p:nvPr/>
        </p:nvSpPr>
        <p:spPr>
          <a:xfrm>
            <a:off x="5529524" y="4076899"/>
            <a:ext cx="301686" cy="369332"/>
          </a:xfrm>
          <a:prstGeom prst="rect">
            <a:avLst/>
          </a:prstGeom>
          <a:noFill/>
        </p:spPr>
        <p:txBody>
          <a:bodyPr wrap="none" rtlCol="0">
            <a:spAutoFit/>
          </a:bodyPr>
          <a:lstStyle/>
          <a:p>
            <a:r>
              <a:rPr lang="en-US" dirty="0" smtClean="0"/>
              <a:t>4</a:t>
            </a:r>
          </a:p>
        </p:txBody>
      </p:sp>
      <p:pic>
        <p:nvPicPr>
          <p:cNvPr id="23" name="Picture 22"/>
          <p:cNvPicPr>
            <a:picLocks noChangeAspect="1"/>
          </p:cNvPicPr>
          <p:nvPr/>
        </p:nvPicPr>
        <p:blipFill>
          <a:blip r:embed="rId8"/>
          <a:stretch>
            <a:fillRect/>
          </a:stretch>
        </p:blipFill>
        <p:spPr>
          <a:xfrm>
            <a:off x="7504050" y="3868522"/>
            <a:ext cx="2359906" cy="2067126"/>
          </a:xfrm>
          <a:prstGeom prst="rect">
            <a:avLst/>
          </a:prstGeom>
        </p:spPr>
      </p:pic>
      <p:sp>
        <p:nvSpPr>
          <p:cNvPr id="24" name="TextBox 23"/>
          <p:cNvSpPr txBox="1"/>
          <p:nvPr/>
        </p:nvSpPr>
        <p:spPr>
          <a:xfrm>
            <a:off x="7886723" y="4073146"/>
            <a:ext cx="301686" cy="369332"/>
          </a:xfrm>
          <a:prstGeom prst="rect">
            <a:avLst/>
          </a:prstGeom>
          <a:noFill/>
        </p:spPr>
        <p:txBody>
          <a:bodyPr wrap="none" rtlCol="0">
            <a:spAutoFit/>
          </a:bodyPr>
          <a:lstStyle/>
          <a:p>
            <a:r>
              <a:rPr lang="en-US" dirty="0"/>
              <a:t>5</a:t>
            </a:r>
            <a:endParaRPr lang="en-US" dirty="0" smtClean="0"/>
          </a:p>
        </p:txBody>
      </p:sp>
      <p:pic>
        <p:nvPicPr>
          <p:cNvPr id="25" name="Picture 24"/>
          <p:cNvPicPr>
            <a:picLocks noChangeAspect="1"/>
          </p:cNvPicPr>
          <p:nvPr/>
        </p:nvPicPr>
        <p:blipFill>
          <a:blip r:embed="rId9"/>
          <a:stretch>
            <a:fillRect/>
          </a:stretch>
        </p:blipFill>
        <p:spPr>
          <a:xfrm>
            <a:off x="9899306" y="3925348"/>
            <a:ext cx="2253292" cy="2067724"/>
          </a:xfrm>
          <a:prstGeom prst="rect">
            <a:avLst/>
          </a:prstGeom>
        </p:spPr>
      </p:pic>
      <p:sp>
        <p:nvSpPr>
          <p:cNvPr id="26" name="TextBox 25"/>
          <p:cNvSpPr txBox="1"/>
          <p:nvPr/>
        </p:nvSpPr>
        <p:spPr>
          <a:xfrm>
            <a:off x="10214475" y="4073146"/>
            <a:ext cx="301686" cy="369332"/>
          </a:xfrm>
          <a:prstGeom prst="rect">
            <a:avLst/>
          </a:prstGeom>
          <a:noFill/>
        </p:spPr>
        <p:txBody>
          <a:bodyPr wrap="none" rtlCol="0">
            <a:spAutoFit/>
          </a:bodyPr>
          <a:lstStyle/>
          <a:p>
            <a:r>
              <a:rPr lang="en-US" dirty="0" smtClean="0"/>
              <a:t>6</a:t>
            </a:r>
          </a:p>
        </p:txBody>
      </p:sp>
    </p:spTree>
    <p:extLst>
      <p:ext uri="{BB962C8B-B14F-4D97-AF65-F5344CB8AC3E}">
        <p14:creationId xmlns:p14="http://schemas.microsoft.com/office/powerpoint/2010/main" val="2269234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upload.wikimedia.org/wikipedia/commons/8/85/Driv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 y="152400"/>
            <a:ext cx="4794249" cy="6537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740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665133" cy="4351338"/>
              </a:xfrm>
            </p:spPr>
            <p:txBody>
              <a:bodyPr>
                <a:normAutofit/>
              </a:bodyPr>
              <a:lstStyle/>
              <a:p>
                <a:pPr marL="0" indent="0">
                  <a:buNone/>
                </a:pPr>
                <a:endParaRPr lang="en-US" sz="1700" dirty="0" smtClean="0"/>
              </a:p>
              <a:p>
                <a:pPr marL="0" indent="0">
                  <a:buNone/>
                </a:pPr>
                <a14:m>
                  <m:oMathPara xmlns:m="http://schemas.openxmlformats.org/officeDocument/2006/math">
                    <m:oMathParaPr>
                      <m:jc m:val="centerGroup"/>
                    </m:oMathParaPr>
                    <m:oMath xmlns:m="http://schemas.openxmlformats.org/officeDocument/2006/math">
                      <m:sSub>
                        <m:sSubPr>
                          <m:ctrlPr>
                            <a:rPr lang="en-US" sz="1700" b="0" i="1" smtClean="0">
                              <a:latin typeface="Cambria Math" panose="02040503050406030204" pitchFamily="18" charset="0"/>
                            </a:rPr>
                          </m:ctrlPr>
                        </m:sSubPr>
                        <m:e>
                          <m:r>
                            <a:rPr lang="en-US" sz="1700" i="1" smtClean="0">
                              <a:latin typeface="Cambria Math" panose="02040503050406030204" pitchFamily="18" charset="0"/>
                            </a:rPr>
                            <m:t>𝑃</m:t>
                          </m:r>
                        </m:e>
                        <m:sub>
                          <m:r>
                            <a:rPr lang="en-US" sz="1700" b="0" i="1" smtClean="0">
                              <a:latin typeface="Cambria Math" panose="02040503050406030204" pitchFamily="18" charset="0"/>
                            </a:rPr>
                            <m:t>𝑚𝑒𝑐h</m:t>
                          </m:r>
                        </m:sub>
                      </m:sSub>
                      <m:r>
                        <a:rPr lang="en-US" sz="1700" b="0" i="0" smtClean="0">
                          <a:latin typeface="Cambria Math" panose="02040503050406030204" pitchFamily="18" charset="0"/>
                        </a:rPr>
                        <m:t>=2</m:t>
                      </m:r>
                      <m:r>
                        <a:rPr lang="en-US" sz="1700" b="0" i="1" smtClean="0">
                          <a:latin typeface="Cambria Math" panose="02040503050406030204" pitchFamily="18" charset="0"/>
                        </a:rPr>
                        <m:t>𝜋</m:t>
                      </m:r>
                      <m:sSub>
                        <m:sSubPr>
                          <m:ctrlPr>
                            <a:rPr lang="en-US" sz="1700" b="0" i="1" smtClean="0">
                              <a:latin typeface="Cambria Math" panose="02040503050406030204" pitchFamily="18" charset="0"/>
                            </a:rPr>
                          </m:ctrlPr>
                        </m:sSubPr>
                        <m:e>
                          <m:r>
                            <m:rPr>
                              <m:sty m:val="p"/>
                            </m:rPr>
                            <a:rPr lang="en-US" sz="1700" b="0" i="0" smtClean="0">
                              <a:latin typeface="Cambria Math" panose="02040503050406030204" pitchFamily="18" charset="0"/>
                            </a:rPr>
                            <m:t>M</m:t>
                          </m:r>
                        </m:e>
                        <m:sub>
                          <m:r>
                            <m:rPr>
                              <m:sty m:val="p"/>
                            </m:rPr>
                            <a:rPr lang="en-US" sz="1700" b="0" i="0" smtClean="0">
                              <a:latin typeface="Cambria Math" panose="02040503050406030204" pitchFamily="18" charset="0"/>
                            </a:rPr>
                            <m:t>mech</m:t>
                          </m:r>
                        </m:sub>
                      </m:sSub>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m:rPr>
                                  <m:sty m:val="p"/>
                                </m:rPr>
                                <a:rPr lang="en-US" sz="1800">
                                  <a:latin typeface="Cambria Math" panose="02040503050406030204" pitchFamily="18" charset="0"/>
                                </a:rPr>
                                <m:t>n</m:t>
                              </m:r>
                            </m:e>
                            <m:sub>
                              <m:r>
                                <m:rPr>
                                  <m:sty m:val="p"/>
                                </m:rPr>
                                <a:rPr lang="en-US" sz="1800">
                                  <a:latin typeface="Cambria Math" panose="02040503050406030204" pitchFamily="18" charset="0"/>
                                </a:rPr>
                                <m:t>i</m:t>
                              </m:r>
                            </m:sub>
                          </m:sSub>
                          <m:r>
                            <a:rPr lang="en-US" sz="1800">
                              <a:latin typeface="Cambria Math" panose="02040503050406030204" pitchFamily="18" charset="0"/>
                            </a:rPr>
                            <m:t>−</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m:rPr>
                                      <m:sty m:val="p"/>
                                    </m:rPr>
                                    <a:rPr lang="en-US" sz="1800">
                                      <a:latin typeface="Cambria Math" panose="02040503050406030204" pitchFamily="18" charset="0"/>
                                    </a:rPr>
                                    <m:t>n</m:t>
                                  </m:r>
                                </m:e>
                                <m:sub>
                                  <m:r>
                                    <m:rPr>
                                      <m:sty m:val="p"/>
                                    </m:rPr>
                                    <a:rPr lang="en-US" sz="1800">
                                      <a:latin typeface="Cambria Math" panose="02040503050406030204" pitchFamily="18" charset="0"/>
                                    </a:rPr>
                                    <m:t>i</m:t>
                                  </m:r>
                                </m:sub>
                              </m:sSub>
                            </m:num>
                            <m:den>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m:t>
                                  </m:r>
                                </m:e>
                                <m:sub>
                                  <m:r>
                                    <m:rPr>
                                      <m:sty m:val="p"/>
                                    </m:rPr>
                                    <a:rPr lang="en-US" sz="1800">
                                      <a:latin typeface="Cambria Math" panose="02040503050406030204" pitchFamily="18" charset="0"/>
                                    </a:rPr>
                                    <m:t>k</m:t>
                                  </m:r>
                                </m:sub>
                              </m:sSub>
                            </m:den>
                          </m:f>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𝑀</m:t>
                                  </m:r>
                                </m:e>
                                <m:sub>
                                  <m:r>
                                    <a:rPr lang="en-US" sz="1800" i="1">
                                      <a:latin typeface="Cambria Math" panose="02040503050406030204" pitchFamily="18" charset="0"/>
                                    </a:rPr>
                                    <m:t>𝑚𝑒𝑐h</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𝑀</m:t>
                                  </m:r>
                                </m:e>
                                <m:sub>
                                  <m:r>
                                    <a:rPr lang="en-US" sz="1800" i="1">
                                      <a:latin typeface="Cambria Math" panose="02040503050406030204" pitchFamily="18" charset="0"/>
                                    </a:rPr>
                                    <m:t>𝑐𝑜𝑛𝑠𝑡</m:t>
                                  </m:r>
                                </m:sub>
                              </m:sSub>
                            </m:e>
                          </m:d>
                        </m:num>
                        <m:den>
                          <m:r>
                            <a:rPr lang="en-US" sz="1800" i="1">
                              <a:latin typeface="Cambria Math" panose="02040503050406030204" pitchFamily="18" charset="0"/>
                            </a:rPr>
                            <m:t>1+</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m:rPr>
                                      <m:sty m:val="p"/>
                                    </m:rPr>
                                    <a:rPr lang="en-US" sz="1800">
                                      <a:latin typeface="Cambria Math" panose="02040503050406030204" pitchFamily="18" charset="0"/>
                                    </a:rPr>
                                    <m:t>n</m:t>
                                  </m:r>
                                </m:e>
                                <m:sub>
                                  <m:r>
                                    <m:rPr>
                                      <m:sty m:val="p"/>
                                    </m:rPr>
                                    <a:rPr lang="en-US" sz="1800">
                                      <a:latin typeface="Cambria Math" panose="02040503050406030204" pitchFamily="18" charset="0"/>
                                    </a:rPr>
                                    <m:t>i</m:t>
                                  </m:r>
                                </m:sub>
                              </m:sSub>
                            </m:num>
                            <m:den>
                              <m:sSub>
                                <m:sSubPr>
                                  <m:ctrlPr>
                                    <a:rPr lang="en-US" sz="1800" i="1">
                                      <a:latin typeface="Cambria Math" panose="02040503050406030204" pitchFamily="18" charset="0"/>
                                    </a:rPr>
                                  </m:ctrlPr>
                                </m:sSubPr>
                                <m:e>
                                  <m:r>
                                    <m:rPr>
                                      <m:sty m:val="p"/>
                                    </m:rPr>
                                    <a:rPr lang="en-US" sz="1800">
                                      <a:latin typeface="Cambria Math" panose="02040503050406030204" pitchFamily="18" charset="0"/>
                                    </a:rPr>
                                    <m:t>M</m:t>
                                  </m:r>
                                </m:e>
                                <m:sub>
                                  <m:r>
                                    <m:rPr>
                                      <m:sty m:val="p"/>
                                    </m:rPr>
                                    <a:rPr lang="en-US" sz="1800">
                                      <a:latin typeface="Cambria Math" panose="02040503050406030204" pitchFamily="18" charset="0"/>
                                    </a:rPr>
                                    <m:t>k</m:t>
                                  </m:r>
                                </m:sub>
                              </m:sSub>
                            </m:den>
                          </m:f>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i="1">
                                  <a:latin typeface="Cambria Math" panose="02040503050406030204" pitchFamily="18" charset="0"/>
                                </a:rPr>
                                <m:t>𝑣𝑎𝑟</m:t>
                              </m:r>
                            </m:sub>
                          </m:sSub>
                        </m:den>
                      </m:f>
                    </m:oMath>
                  </m:oMathPara>
                </a14:m>
                <a:endParaRPr lang="en-US" sz="1700" dirty="0" smtClean="0"/>
              </a:p>
              <a:p>
                <a:pPr marL="0" indent="0">
                  <a:buNone/>
                </a:pPr>
                <a:endParaRPr lang="en-US" sz="1700" dirty="0"/>
              </a:p>
              <a:p>
                <a:pPr marL="0" indent="0">
                  <a:buNone/>
                </a:pPr>
                <a:endParaRPr lang="en-US" sz="1700" dirty="0" smtClean="0"/>
              </a:p>
              <a:p>
                <a:pPr marL="0" indent="0">
                  <a:buNone/>
                </a:pPr>
                <a14:m>
                  <m:oMathPara xmlns:m="http://schemas.openxmlformats.org/officeDocument/2006/math">
                    <m:oMathParaPr>
                      <m:jc m:val="centerGroup"/>
                    </m:oMathParaPr>
                    <m:oMath xmlns:m="http://schemas.openxmlformats.org/officeDocument/2006/math">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𝑑</m:t>
                          </m:r>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𝑃</m:t>
                              </m:r>
                            </m:e>
                            <m:sub>
                              <m:r>
                                <a:rPr lang="en-US" sz="1700" b="0" i="1" smtClean="0">
                                  <a:latin typeface="Cambria Math" panose="02040503050406030204" pitchFamily="18" charset="0"/>
                                </a:rPr>
                                <m:t>𝑚𝑒𝑐h</m:t>
                              </m:r>
                            </m:sub>
                          </m:sSub>
                        </m:num>
                        <m:den>
                          <m:r>
                            <a:rPr lang="en-US" sz="1700" b="0" i="1" smtClean="0">
                              <a:latin typeface="Cambria Math" panose="02040503050406030204" pitchFamily="18" charset="0"/>
                            </a:rPr>
                            <m:t>𝑑</m:t>
                          </m:r>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𝑀</m:t>
                              </m:r>
                            </m:e>
                            <m:sub>
                              <m:r>
                                <a:rPr lang="en-US" sz="1700" b="0" i="1" smtClean="0">
                                  <a:latin typeface="Cambria Math" panose="02040503050406030204" pitchFamily="18" charset="0"/>
                                </a:rPr>
                                <m:t>𝑚𝑒𝑐h</m:t>
                              </m:r>
                            </m:sub>
                          </m:sSub>
                        </m:den>
                      </m:f>
                      <m:r>
                        <a:rPr lang="en-US" sz="1700" b="0" i="1" smtClean="0">
                          <a:latin typeface="Cambria Math" panose="02040503050406030204" pitchFamily="18" charset="0"/>
                        </a:rPr>
                        <m:t>=0→</m:t>
                      </m:r>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𝑃</m:t>
                          </m:r>
                        </m:e>
                        <m:sub>
                          <m:r>
                            <a:rPr lang="en-US" sz="1700" b="0" i="1" smtClean="0">
                              <a:latin typeface="Cambria Math" panose="02040503050406030204" pitchFamily="18" charset="0"/>
                            </a:rPr>
                            <m:t>𝑚𝑎𝑥</m:t>
                          </m:r>
                        </m:sub>
                      </m:sSub>
                      <m:r>
                        <a:rPr lang="en-US" sz="1700" b="0" i="1" smtClean="0">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𝜋</m:t>
                          </m:r>
                        </m:num>
                        <m:den>
                          <m:r>
                            <a:rPr lang="en-US" sz="1700" i="1">
                              <a:latin typeface="Cambria Math" panose="02040503050406030204" pitchFamily="18" charset="0"/>
                            </a:rPr>
                            <m:t>2</m:t>
                          </m:r>
                        </m:den>
                      </m:f>
                      <m:sSub>
                        <m:sSubPr>
                          <m:ctrlPr>
                            <a:rPr lang="en-US" sz="1700" i="1">
                              <a:latin typeface="Cambria Math" panose="02040503050406030204" pitchFamily="18" charset="0"/>
                            </a:rPr>
                          </m:ctrlPr>
                        </m:sSubPr>
                        <m:e>
                          <m:r>
                            <a:rPr lang="en-US" sz="1700" i="1">
                              <a:latin typeface="Cambria Math" panose="02040503050406030204" pitchFamily="18" charset="0"/>
                            </a:rPr>
                            <m:t>𝑛</m:t>
                          </m:r>
                        </m:e>
                        <m:sub>
                          <m:r>
                            <a:rPr lang="en-US" sz="1700" i="1">
                              <a:latin typeface="Cambria Math" panose="02040503050406030204" pitchFamily="18" charset="0"/>
                            </a:rPr>
                            <m:t>𝑖</m:t>
                          </m:r>
                        </m:sub>
                      </m:sSub>
                      <m:f>
                        <m:fPr>
                          <m:ctrlPr>
                            <a:rPr lang="en-US" sz="1700" b="0" i="1" smtClean="0">
                              <a:latin typeface="Cambria Math" panose="02040503050406030204" pitchFamily="18" charset="0"/>
                            </a:rPr>
                          </m:ctrlPr>
                        </m:fPr>
                        <m:num>
                          <m:sSup>
                            <m:sSupPr>
                              <m:ctrlPr>
                                <a:rPr lang="en-US" sz="1700" b="0" i="1" smtClean="0">
                                  <a:latin typeface="Cambria Math" panose="02040503050406030204" pitchFamily="18" charset="0"/>
                                </a:rPr>
                              </m:ctrlPr>
                            </m:sSupPr>
                            <m:e>
                              <m:d>
                                <m:dPr>
                                  <m:ctrlPr>
                                    <a:rPr lang="en-US" sz="1700" b="0" i="1" smtClean="0">
                                      <a:latin typeface="Cambria Math" panose="02040503050406030204" pitchFamily="18" charset="0"/>
                                    </a:rPr>
                                  </m:ctrlPr>
                                </m:dPr>
                                <m:e>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𝑀</m:t>
                                      </m:r>
                                    </m:e>
                                    <m:sub>
                                      <m:r>
                                        <a:rPr lang="en-US" sz="1700" b="0" i="1" smtClean="0">
                                          <a:latin typeface="Cambria Math" panose="02040503050406030204" pitchFamily="18" charset="0"/>
                                        </a:rPr>
                                        <m:t>𝑘</m:t>
                                      </m:r>
                                    </m:sub>
                                  </m:sSub>
                                  <m:r>
                                    <a:rPr lang="en-US" sz="1700" b="0" i="1" smtClean="0">
                                      <a:latin typeface="Cambria Math" panose="02040503050406030204" pitchFamily="18" charset="0"/>
                                    </a:rPr>
                                    <m:t>−</m:t>
                                  </m:r>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𝑀</m:t>
                                      </m:r>
                                    </m:e>
                                    <m:sub>
                                      <m:r>
                                        <a:rPr lang="en-US" sz="1700" b="0" i="1" smtClean="0">
                                          <a:latin typeface="Cambria Math" panose="02040503050406030204" pitchFamily="18" charset="0"/>
                                        </a:rPr>
                                        <m:t>𝑐𝑜𝑛𝑠𝑡</m:t>
                                      </m:r>
                                    </m:sub>
                                  </m:sSub>
                                </m:e>
                              </m:d>
                            </m:e>
                            <m:sup>
                              <m:r>
                                <a:rPr lang="en-US" sz="1700" b="0" i="1" smtClean="0">
                                  <a:latin typeface="Cambria Math" panose="02040503050406030204" pitchFamily="18" charset="0"/>
                                </a:rPr>
                                <m:t>2</m:t>
                              </m:r>
                            </m:sup>
                          </m:sSup>
                        </m:num>
                        <m:den>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𝑀</m:t>
                              </m:r>
                            </m:e>
                            <m:sub>
                              <m:r>
                                <a:rPr lang="en-US" sz="1700" b="0" i="1" smtClean="0">
                                  <a:latin typeface="Cambria Math" panose="02040503050406030204" pitchFamily="18" charset="0"/>
                                </a:rPr>
                                <m:t>𝑘</m:t>
                              </m:r>
                            </m:sub>
                          </m:sSub>
                          <m:r>
                            <a:rPr lang="en-US" sz="1700" b="0" i="1" smtClean="0">
                              <a:latin typeface="Cambria Math" panose="02040503050406030204" pitchFamily="18" charset="0"/>
                            </a:rPr>
                            <m:t>+</m:t>
                          </m:r>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𝑛</m:t>
                              </m:r>
                            </m:e>
                            <m:sub>
                              <m:r>
                                <a:rPr lang="en-US" sz="1700" b="0" i="1" smtClean="0">
                                  <a:latin typeface="Cambria Math" panose="02040503050406030204" pitchFamily="18" charset="0"/>
                                </a:rPr>
                                <m:t>𝑖</m:t>
                              </m:r>
                            </m:sub>
                          </m:sSub>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𝐶</m:t>
                              </m:r>
                            </m:e>
                            <m:sub>
                              <m:r>
                                <a:rPr lang="en-US" sz="1700" b="0" i="1" smtClean="0">
                                  <a:latin typeface="Cambria Math" panose="02040503050406030204" pitchFamily="18" charset="0"/>
                                </a:rPr>
                                <m:t>𝑣𝑎𝑟</m:t>
                              </m:r>
                            </m:sub>
                          </m:sSub>
                        </m:den>
                      </m:f>
                    </m:oMath>
                  </m:oMathPara>
                </a14:m>
                <a:endParaRPr lang="en-US" sz="1700" dirty="0" smtClean="0"/>
              </a:p>
              <a:p>
                <a:pPr marL="0" indent="0">
                  <a:buNone/>
                </a:pPr>
                <a:endParaRPr lang="en-US" sz="1700" dirty="0" smtClean="0"/>
              </a:p>
              <a:p>
                <a:pPr marL="0" indent="0">
                  <a:buNone/>
                </a:pPr>
                <a14:m>
                  <m:oMathPara xmlns:m="http://schemas.openxmlformats.org/officeDocument/2006/math">
                    <m:oMathParaPr>
                      <m:jc m:val="centerGroup"/>
                    </m:oMathParaPr>
                    <m:oMath xmlns:m="http://schemas.openxmlformats.org/officeDocument/2006/math">
                      <m:r>
                        <a:rPr lang="en-US" sz="1700" b="0" i="1" smtClean="0">
                          <a:latin typeface="Cambria Math" panose="02040503050406030204" pitchFamily="18" charset="0"/>
                        </a:rPr>
                        <m:t>𝑀</m:t>
                      </m:r>
                      <m:sSub>
                        <m:sSubPr>
                          <m:ctrlPr>
                            <a:rPr lang="en-US" sz="1700" b="0" i="1" smtClean="0">
                              <a:latin typeface="Cambria Math" panose="02040503050406030204" pitchFamily="18" charset="0"/>
                            </a:rPr>
                          </m:ctrlPr>
                        </m:sSubPr>
                        <m:e>
                          <m:d>
                            <m:dPr>
                              <m:begChr m:val=""/>
                              <m:endChr m:val="|"/>
                              <m:ctrlPr>
                                <a:rPr lang="en-US" sz="1700" b="0" i="1" smtClean="0">
                                  <a:latin typeface="Cambria Math" panose="02040503050406030204" pitchFamily="18" charset="0"/>
                                </a:rPr>
                              </m:ctrlPr>
                            </m:dPr>
                            <m:e>
                              <m:r>
                                <a:rPr lang="en-US">
                                  <a:latin typeface="Cambria Math" panose="02040503050406030204" pitchFamily="18" charset="0"/>
                                </a:rPr>
                                <m:t>​</m:t>
                              </m:r>
                            </m:e>
                          </m:d>
                        </m:e>
                        <m:sub>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𝑃</m:t>
                              </m:r>
                            </m:e>
                            <m:sub>
                              <m:r>
                                <a:rPr lang="en-US" sz="1700" b="0" i="1" smtClean="0">
                                  <a:latin typeface="Cambria Math" panose="02040503050406030204" pitchFamily="18" charset="0"/>
                                </a:rPr>
                                <m:t>𝑚𝑎𝑥</m:t>
                              </m:r>
                            </m:sub>
                          </m:sSub>
                        </m:sub>
                      </m:sSub>
                      <m:r>
                        <a:rPr lang="en-US" sz="1700" b="0" i="0" smtClean="0">
                          <a:latin typeface="Cambria Math" panose="02040503050406030204" pitchFamily="18" charset="0"/>
                        </a:rPr>
                        <m:t>=</m:t>
                      </m:r>
                      <m:f>
                        <m:fPr>
                          <m:ctrlPr>
                            <a:rPr lang="en-US" sz="1700" b="0" i="1" smtClean="0">
                              <a:latin typeface="Cambria Math" panose="02040503050406030204" pitchFamily="18" charset="0"/>
                            </a:rPr>
                          </m:ctrlPr>
                        </m:fPr>
                        <m:num>
                          <m:d>
                            <m:dPr>
                              <m:ctrlPr>
                                <a:rPr lang="en-US" sz="1700" b="0" i="1" smtClean="0">
                                  <a:latin typeface="Cambria Math" panose="02040503050406030204" pitchFamily="18" charset="0"/>
                                </a:rPr>
                              </m:ctrlPr>
                            </m:dPr>
                            <m:e>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𝑀</m:t>
                                  </m:r>
                                </m:e>
                                <m:sub>
                                  <m:r>
                                    <a:rPr lang="en-US" sz="1700" b="0" i="1" smtClean="0">
                                      <a:latin typeface="Cambria Math" panose="02040503050406030204" pitchFamily="18" charset="0"/>
                                    </a:rPr>
                                    <m:t>𝑘</m:t>
                                  </m:r>
                                </m:sub>
                              </m:sSub>
                              <m:r>
                                <a:rPr lang="en-US" sz="1700" b="0" i="1" smtClean="0">
                                  <a:latin typeface="Cambria Math" panose="02040503050406030204" pitchFamily="18" charset="0"/>
                                </a:rPr>
                                <m:t>−</m:t>
                              </m:r>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𝑀</m:t>
                                  </m:r>
                                </m:e>
                                <m:sub>
                                  <m:r>
                                    <a:rPr lang="en-US" sz="1700" b="0" i="1" smtClean="0">
                                      <a:latin typeface="Cambria Math" panose="02040503050406030204" pitchFamily="18" charset="0"/>
                                    </a:rPr>
                                    <m:t>𝑐𝑜𝑛𝑠𝑡</m:t>
                                  </m:r>
                                </m:sub>
                              </m:sSub>
                            </m:e>
                          </m:d>
                        </m:num>
                        <m:den>
                          <m:r>
                            <a:rPr lang="en-US" sz="1700" b="0" i="1" smtClean="0">
                              <a:latin typeface="Cambria Math" panose="02040503050406030204" pitchFamily="18" charset="0"/>
                            </a:rPr>
                            <m:t>2</m:t>
                          </m:r>
                        </m:den>
                      </m:f>
                    </m:oMath>
                  </m:oMathPara>
                </a14:m>
                <a:endParaRPr lang="en-US" sz="1700"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665133" cy="435133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514259" y="848834"/>
                <a:ext cx="496757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𝑚𝑒𝑐h</m:t>
                          </m:r>
                        </m:sub>
                      </m:sSub>
                      <m:r>
                        <a:rPr lang="en-US" sz="2800" b="0" i="1" smtClean="0">
                          <a:latin typeface="Cambria Math" panose="02040503050406030204" pitchFamily="18" charset="0"/>
                        </a:rPr>
                        <m:t>=</m:t>
                      </m:r>
                      <m:r>
                        <a:rPr lang="en-US" sz="2800" b="0" i="1" smtClean="0">
                          <a:latin typeface="Cambria Math" panose="02040503050406030204" pitchFamily="18" charset="0"/>
                        </a:rPr>
                        <m:t>𝜔</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𝑚𝑒𝑐h</m:t>
                          </m:r>
                        </m:sub>
                      </m:sSub>
                      <m:r>
                        <a:rPr lang="en-US" sz="2800" b="0" i="0" smtClean="0">
                          <a:latin typeface="Cambria Math" panose="02040503050406030204" pitchFamily="18" charset="0"/>
                        </a:rPr>
                        <m:t>=2</m:t>
                      </m:r>
                      <m:r>
                        <a:rPr lang="en-US" sz="2800" b="0" i="1" smtClean="0">
                          <a:latin typeface="Cambria Math" panose="02040503050406030204" pitchFamily="18" charset="0"/>
                        </a:rPr>
                        <m:t>𝜋</m:t>
                      </m:r>
                      <m:r>
                        <a:rPr lang="en-US" sz="2800" b="0" i="1" smtClean="0">
                          <a:latin typeface="Cambria Math" panose="02040503050406030204" pitchFamily="18" charset="0"/>
                        </a:rPr>
                        <m:t>𝑛</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𝑚𝑒𝑐h</m:t>
                          </m:r>
                        </m:sub>
                      </m:sSub>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3514259" y="848834"/>
                <a:ext cx="4967578" cy="523220"/>
              </a:xfrm>
              <a:prstGeom prst="rect">
                <a:avLst/>
              </a:prstGeom>
              <a:blipFill>
                <a:blip r:embed="rId3"/>
                <a:stretch>
                  <a:fillRect/>
                </a:stretch>
              </a:blipFill>
            </p:spPr>
            <p:txBody>
              <a:bodyPr/>
              <a:lstStyle/>
              <a:p>
                <a:r>
                  <a:rPr lang="en-US">
                    <a:noFill/>
                  </a:rPr>
                  <a:t> </a:t>
                </a:r>
              </a:p>
            </p:txBody>
          </p:sp>
        </mc:Fallback>
      </mc:AlternateContent>
      <p:pic>
        <p:nvPicPr>
          <p:cNvPr id="1030" name="Picture 6" descr="How to describe PMSM/BLDC base speed? - Endless Sphe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733" y="2078810"/>
            <a:ext cx="5063067" cy="394919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Rectangle 8"/>
              <p:cNvSpPr/>
              <p:nvPr/>
            </p:nvSpPr>
            <p:spPr>
              <a:xfrm>
                <a:off x="8697720" y="602195"/>
                <a:ext cx="3227871" cy="10164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n</m:t>
                              </m:r>
                            </m:e>
                            <m:sub>
                              <m:r>
                                <m:rPr>
                                  <m:sty m:val="p"/>
                                </m:rPr>
                                <a:rPr lang="en-US">
                                  <a:latin typeface="Cambria Math" panose="02040503050406030204" pitchFamily="18" charset="0"/>
                                </a:rPr>
                                <m:t>i</m:t>
                              </m:r>
                            </m:sub>
                          </m:sSub>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n</m:t>
                                  </m:r>
                                </m:e>
                                <m:sub>
                                  <m:r>
                                    <m:rPr>
                                      <m:sty m:val="p"/>
                                    </m:rPr>
                                    <a:rPr lang="en-US">
                                      <a:latin typeface="Cambria Math" panose="02040503050406030204" pitchFamily="18" charset="0"/>
                                    </a:rPr>
                                    <m:t>i</m:t>
                                  </m:r>
                                </m:sub>
                              </m:sSub>
                            </m:num>
                            <m:den>
                              <m:sSub>
                                <m:sSubPr>
                                  <m:ctrlPr>
                                    <a:rPr lang="en-US" i="1">
                                      <a:latin typeface="Cambria Math" panose="02040503050406030204" pitchFamily="18" charset="0"/>
                                    </a:rPr>
                                  </m:ctrlPr>
                                </m:sSubPr>
                                <m:e>
                                  <m:r>
                                    <m:rPr>
                                      <m:sty m:val="p"/>
                                    </m:rPr>
                                    <a:rPr lang="en-US">
                                      <a:latin typeface="Cambria Math" panose="02040503050406030204" pitchFamily="18" charset="0"/>
                                    </a:rPr>
                                    <m:t>M</m:t>
                                  </m:r>
                                </m:e>
                                <m:sub>
                                  <m:r>
                                    <m:rPr>
                                      <m:sty m:val="p"/>
                                    </m:rPr>
                                    <a:rPr lang="en-US">
                                      <a:latin typeface="Cambria Math" panose="02040503050406030204" pitchFamily="18" charset="0"/>
                                    </a:rPr>
                                    <m:t>k</m:t>
                                  </m:r>
                                </m:sub>
                              </m:sSub>
                            </m:den>
                          </m:f>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𝑚𝑒𝑐h</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𝑐𝑜𝑛𝑠𝑡</m:t>
                                  </m:r>
                                </m:sub>
                              </m:sSub>
                            </m:e>
                          </m:d>
                        </m:num>
                        <m:den>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n</m:t>
                                  </m:r>
                                </m:e>
                                <m:sub>
                                  <m:r>
                                    <m:rPr>
                                      <m:sty m:val="p"/>
                                    </m:rPr>
                                    <a:rPr lang="en-US">
                                      <a:latin typeface="Cambria Math" panose="02040503050406030204" pitchFamily="18" charset="0"/>
                                    </a:rPr>
                                    <m:t>i</m:t>
                                  </m:r>
                                </m:sub>
                              </m:sSub>
                            </m:num>
                            <m:den>
                              <m:sSub>
                                <m:sSubPr>
                                  <m:ctrlPr>
                                    <a:rPr lang="en-US" i="1">
                                      <a:latin typeface="Cambria Math" panose="02040503050406030204" pitchFamily="18" charset="0"/>
                                    </a:rPr>
                                  </m:ctrlPr>
                                </m:sSubPr>
                                <m:e>
                                  <m:r>
                                    <m:rPr>
                                      <m:sty m:val="p"/>
                                    </m:rPr>
                                    <a:rPr lang="en-US">
                                      <a:latin typeface="Cambria Math" panose="02040503050406030204" pitchFamily="18" charset="0"/>
                                    </a:rPr>
                                    <m:t>M</m:t>
                                  </m:r>
                                </m:e>
                                <m:sub>
                                  <m:r>
                                    <m:rPr>
                                      <m:sty m:val="p"/>
                                    </m:rPr>
                                    <a:rPr lang="en-US">
                                      <a:latin typeface="Cambria Math" panose="02040503050406030204" pitchFamily="18" charset="0"/>
                                    </a:rPr>
                                    <m:t>k</m:t>
                                  </m:r>
                                </m:sub>
                              </m:sSub>
                            </m:den>
                          </m:f>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𝑣𝑎𝑟</m:t>
                              </m:r>
                            </m:sub>
                          </m:sSub>
                        </m:den>
                      </m:f>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8697720" y="602195"/>
                <a:ext cx="3227871" cy="101649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3931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latin typeface="Times New Roman" panose="02020603050405020304" pitchFamily="18" charset="0"/>
                <a:cs typeface="Times New Roman" panose="02020603050405020304" pitchFamily="18" charset="0"/>
              </a:rPr>
              <a:t>Mechatronic Equipment:</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Stepper motors</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lstStyle/>
          <a:p>
            <a:r>
              <a:rPr lang="en-US" dirty="0" smtClean="0">
                <a:latin typeface="Times New Roman" panose="02020603050405020304" pitchFamily="18" charset="0"/>
                <a:cs typeface="Times New Roman" panose="02020603050405020304" pitchFamily="18" charset="0"/>
              </a:rPr>
              <a:t>Vilius Vertelis</a:t>
            </a:r>
          </a:p>
          <a:p>
            <a:r>
              <a:rPr lang="en-US" dirty="0" err="1">
                <a:latin typeface="Times New Roman" panose="02020603050405020304" pitchFamily="18" charset="0"/>
                <a:cs typeface="Times New Roman" panose="02020603050405020304" pitchFamily="18" charset="0"/>
              </a:rPr>
              <a:t>vilius.vertelis@vilniustech.lt</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2021</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01492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 stepper motor?</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Stepper motor is a brushless DC motor that divides a full shaft rotation into a series of equal discrete steps. </a:t>
            </a:r>
          </a:p>
          <a:p>
            <a:pPr marL="0" indent="0">
              <a:buNone/>
            </a:pPr>
            <a:r>
              <a:rPr lang="en-US" dirty="0" smtClean="0"/>
              <a:t>Stator of a stepper motor has no less than two windings that are fed DC current from a commutator. </a:t>
            </a:r>
          </a:p>
          <a:p>
            <a:pPr marL="0" indent="0">
              <a:buNone/>
            </a:pPr>
            <a:r>
              <a:rPr lang="en-US" dirty="0" smtClean="0"/>
              <a:t>3 types:</a:t>
            </a:r>
            <a:endParaRPr lang="en-US" dirty="0"/>
          </a:p>
          <a:p>
            <a:pPr marL="514350" indent="-514350">
              <a:buFont typeface="+mj-lt"/>
              <a:buAutoNum type="arabicPeriod"/>
            </a:pPr>
            <a:r>
              <a:rPr lang="en-US" dirty="0" smtClean="0"/>
              <a:t>Permanent magnet stepper</a:t>
            </a:r>
          </a:p>
          <a:p>
            <a:pPr marL="514350" indent="-514350">
              <a:buFont typeface="+mj-lt"/>
              <a:buAutoNum type="arabicPeriod"/>
            </a:pPr>
            <a:r>
              <a:rPr lang="en-US" dirty="0" smtClean="0"/>
              <a:t>Variable reluctance stepper</a:t>
            </a:r>
          </a:p>
          <a:p>
            <a:pPr marL="514350" indent="-514350">
              <a:buFont typeface="+mj-lt"/>
              <a:buAutoNum type="arabicPeriod"/>
            </a:pPr>
            <a:r>
              <a:rPr lang="en-US" dirty="0" smtClean="0"/>
              <a:t>Hybrid synchronous stepper</a:t>
            </a:r>
            <a:endParaRPr lang="en-US" dirty="0"/>
          </a:p>
        </p:txBody>
      </p:sp>
    </p:spTree>
    <p:extLst>
      <p:ext uri="{BB962C8B-B14F-4D97-AF65-F5344CB8AC3E}">
        <p14:creationId xmlns:p14="http://schemas.microsoft.com/office/powerpoint/2010/main" val="2656689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Stepper Motors - Hybrid Stepper Motors and AlphaStep Hybrid Closed Loop  Contr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6838" y="1235835"/>
            <a:ext cx="3790950" cy="21717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What’s a stepper motor?</a:t>
            </a:r>
            <a:endParaRPr lang="en-US" dirty="0"/>
          </a:p>
        </p:txBody>
      </p:sp>
      <p:pic>
        <p:nvPicPr>
          <p:cNvPr id="1026" name="Picture 2" descr="https://cdn-reichelt.de/bilder/web/artikel_ws/A300/ACT_17HS44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6015" y="182331"/>
            <a:ext cx="1677690" cy="1677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orientalmotor.com/images/stepper-motors/stepper-motor-structural-diagra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5526" y="3968804"/>
            <a:ext cx="1893122" cy="18741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encrypted-tbn0.gstatic.com/images?q=tbn:ANd9GcTGA5wCR_nQVfbE726vsjdL-SYyJYyOPwpQwg&amp;usqp=CA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8047" y="3975113"/>
            <a:ext cx="2575935" cy="19294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838200" y="1860021"/>
                <a:ext cx="7034939" cy="923330"/>
              </a:xfrm>
              <a:prstGeom prst="rect">
                <a:avLst/>
              </a:prstGeom>
              <a:noFill/>
            </p:spPr>
            <p:txBody>
              <a:bodyPr wrap="none" rtlCol="0">
                <a:spAutoFit/>
              </a:bodyPr>
              <a:lstStyle/>
              <a:p>
                <a:r>
                  <a:rPr lang="en-US" dirty="0" smtClean="0"/>
                  <a:t>Permanent magnet rotors use permanent magnets (shocker!)</a:t>
                </a:r>
              </a:p>
              <a:p>
                <a:r>
                  <a:rPr lang="en-US" dirty="0" smtClean="0"/>
                  <a:t>Variable reluctance rotors have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Θ</m:t>
                        </m:r>
                      </m:e>
                    </m:d>
                  </m:oMath>
                </a14:m>
                <a:r>
                  <a:rPr lang="en-US" dirty="0" smtClean="0"/>
                  <a:t> (like the synch. reluctance motor.)</a:t>
                </a:r>
              </a:p>
              <a:p>
                <a:r>
                  <a:rPr lang="en-US" dirty="0" smtClean="0"/>
                  <a:t>Hybrids combine both to maximize torque in small volume</a:t>
                </a: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838200" y="1860021"/>
                <a:ext cx="7034939" cy="923330"/>
              </a:xfrm>
              <a:prstGeom prst="rect">
                <a:avLst/>
              </a:prstGeom>
              <a:blipFill>
                <a:blip r:embed="rId6"/>
                <a:stretch>
                  <a:fillRect l="-780" t="-3289" b="-9211"/>
                </a:stretch>
              </a:blipFill>
            </p:spPr>
            <p:txBody>
              <a:bodyPr/>
              <a:lstStyle/>
              <a:p>
                <a:r>
                  <a:rPr lang="en-US">
                    <a:noFill/>
                  </a:rPr>
                  <a:t> </a:t>
                </a:r>
              </a:p>
            </p:txBody>
          </p:sp>
        </mc:Fallback>
      </mc:AlternateContent>
      <p:sp>
        <p:nvSpPr>
          <p:cNvPr id="5" name="TextBox 4"/>
          <p:cNvSpPr txBox="1"/>
          <p:nvPr/>
        </p:nvSpPr>
        <p:spPr>
          <a:xfrm>
            <a:off x="6398835" y="6010744"/>
            <a:ext cx="2513252" cy="369332"/>
          </a:xfrm>
          <a:prstGeom prst="rect">
            <a:avLst/>
          </a:prstGeom>
          <a:noFill/>
        </p:spPr>
        <p:txBody>
          <a:bodyPr wrap="none" rtlCol="0">
            <a:spAutoFit/>
          </a:bodyPr>
          <a:lstStyle/>
          <a:p>
            <a:r>
              <a:rPr lang="en-US" dirty="0" smtClean="0"/>
              <a:t>Variable reluctance rotor</a:t>
            </a:r>
            <a:endParaRPr lang="en-US" dirty="0"/>
          </a:p>
        </p:txBody>
      </p:sp>
      <p:pic>
        <p:nvPicPr>
          <p:cNvPr id="1032" name="Picture 8" descr="Stepper Motors: Types, Uses and Working Principle | Article | MP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51288" y="2830979"/>
            <a:ext cx="2624798" cy="22243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579447" y="5007651"/>
            <a:ext cx="2995378" cy="1407304"/>
            <a:chOff x="3119494" y="3377514"/>
            <a:chExt cx="5401520" cy="2681076"/>
          </a:xfrm>
        </p:grpSpPr>
        <p:pic>
          <p:nvPicPr>
            <p:cNvPr id="1034" name="Picture 10" descr="https://www.hsmagnets.com/wp-content/uploads/2018/11/Stepper-Motor-Magnets.jpg"/>
            <p:cNvPicPr>
              <a:picLocks noChangeAspect="1" noChangeArrowheads="1"/>
            </p:cNvPicPr>
            <p:nvPr/>
          </p:nvPicPr>
          <p:blipFill rotWithShape="1">
            <a:blip r:embed="rId8">
              <a:extLst>
                <a:ext uri="{28A0092B-C50C-407E-A947-70E740481C1C}">
                  <a14:useLocalDpi xmlns:a14="http://schemas.microsoft.com/office/drawing/2010/main" val="0"/>
                </a:ext>
              </a:extLst>
            </a:blip>
            <a:srcRect t="49166" r="22597"/>
            <a:stretch/>
          </p:blipFill>
          <p:spPr bwMode="auto">
            <a:xfrm>
              <a:off x="3119494" y="3377514"/>
              <a:ext cx="5308299" cy="26146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990703" y="5549900"/>
              <a:ext cx="530311" cy="50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1054829" y="6414955"/>
            <a:ext cx="1992918" cy="369332"/>
          </a:xfrm>
          <a:prstGeom prst="rect">
            <a:avLst/>
          </a:prstGeom>
          <a:noFill/>
        </p:spPr>
        <p:txBody>
          <a:bodyPr wrap="none" rtlCol="0">
            <a:spAutoFit/>
          </a:bodyPr>
          <a:lstStyle/>
          <a:p>
            <a:r>
              <a:rPr lang="en-US" dirty="0" smtClean="0"/>
              <a:t>Permanent magnet</a:t>
            </a:r>
            <a:endParaRPr lang="en-US" dirty="0"/>
          </a:p>
        </p:txBody>
      </p:sp>
      <p:pic>
        <p:nvPicPr>
          <p:cNvPr id="15" name="Picture 14"/>
          <p:cNvPicPr>
            <a:picLocks noChangeAspect="1"/>
          </p:cNvPicPr>
          <p:nvPr/>
        </p:nvPicPr>
        <p:blipFill>
          <a:blip r:embed="rId9"/>
          <a:stretch>
            <a:fillRect/>
          </a:stretch>
        </p:blipFill>
        <p:spPr>
          <a:xfrm>
            <a:off x="135146" y="2727071"/>
            <a:ext cx="1161230" cy="2280580"/>
          </a:xfrm>
          <a:prstGeom prst="rect">
            <a:avLst/>
          </a:prstGeom>
        </p:spPr>
      </p:pic>
    </p:spTree>
    <p:extLst>
      <p:ext uri="{BB962C8B-B14F-4D97-AF65-F5344CB8AC3E}">
        <p14:creationId xmlns:p14="http://schemas.microsoft.com/office/powerpoint/2010/main" val="519613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yundai Motor acquires Boston Dynamics from SoftBank for almost $1 bn - The  Korea Economic Daily Global Ed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4563" y="3736974"/>
            <a:ext cx="4576856" cy="30489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Uses</a:t>
            </a:r>
            <a:endParaRPr lang="en-US" dirty="0"/>
          </a:p>
        </p:txBody>
      </p:sp>
      <p:pic>
        <p:nvPicPr>
          <p:cNvPr id="1026" name="Picture 2" descr="CR-10S - Creality 3d - 3D Printer, 0.4mm Layer, 300mm x 300mm x 400mm Buil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3724" y="2417819"/>
            <a:ext cx="3978276" cy="41854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sing Generic Printer Drivers | The Terminal Blog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664870"/>
            <a:ext cx="4354266" cy="31931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NC Milling Machines - Industry Today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57277" y="359668"/>
            <a:ext cx="3987458" cy="266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8703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headEnd type="none" w="med" len="med"/>
          <a:tailEnd type="none" w="med" len="med"/>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29277</TotalTime>
  <Words>1630</Words>
  <Application>Microsoft Office PowerPoint</Application>
  <PresentationFormat>Widescreen</PresentationFormat>
  <Paragraphs>319</Paragraphs>
  <Slides>40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Calibri Light</vt:lpstr>
      <vt:lpstr>Cambria Math</vt:lpstr>
      <vt:lpstr>HhxxqnRnfqxwVqjnyhQljvnyTimes-Bold</vt:lpstr>
      <vt:lpstr>Times New Roman</vt:lpstr>
      <vt:lpstr>Unispace</vt:lpstr>
      <vt:lpstr>YbnxlgKdwtsyGjfmtlHhclgsTimes-Roman</vt:lpstr>
      <vt:lpstr>Office Theme</vt:lpstr>
      <vt:lpstr>Previously on  </vt:lpstr>
      <vt:lpstr>EC DC motors</vt:lpstr>
      <vt:lpstr>Three phase BLDC</vt:lpstr>
      <vt:lpstr>Trapezoidal commutation</vt:lpstr>
      <vt:lpstr>Power </vt:lpstr>
      <vt:lpstr>Mechatronic Equipment: Stepper motors</vt:lpstr>
      <vt:lpstr>What’s a stepper motor?</vt:lpstr>
      <vt:lpstr>What’s a stepper motor?</vt:lpstr>
      <vt:lpstr>Uses</vt:lpstr>
      <vt:lpstr>Stepped magnetic field</vt:lpstr>
      <vt:lpstr>Shaft angle and angular velocity</vt:lpstr>
      <vt:lpstr>Stepper motor drive</vt:lpstr>
      <vt:lpstr>Driving</vt:lpstr>
      <vt:lpstr>Driving</vt:lpstr>
      <vt:lpstr>Full step mode</vt:lpstr>
      <vt:lpstr>Full step mode</vt:lpstr>
      <vt:lpstr>Full step mode</vt:lpstr>
      <vt:lpstr>Half step</vt:lpstr>
      <vt:lpstr>Full step: 3 Phases</vt:lpstr>
      <vt:lpstr>Half step: 3 Phases</vt:lpstr>
      <vt:lpstr>Microstepping</vt:lpstr>
      <vt:lpstr>Microstepping</vt:lpstr>
      <vt:lpstr>Microstepping</vt:lpstr>
      <vt:lpstr>Some definitions</vt:lpstr>
      <vt:lpstr>Some definitions</vt:lpstr>
      <vt:lpstr>Reluctance stepper motors: basics</vt:lpstr>
      <vt:lpstr>Reluctance stepper motors: basics</vt:lpstr>
      <vt:lpstr>Step size and teeth</vt:lpstr>
      <vt:lpstr>PowerPoint Presentation</vt:lpstr>
      <vt:lpstr>Multi-stack stepping motors</vt:lpstr>
      <vt:lpstr>Homopolar Multi-stack stepping motors</vt:lpstr>
      <vt:lpstr>Heteropolar Multi-stack stepping motors</vt:lpstr>
      <vt:lpstr>Multi-stack steppers</vt:lpstr>
      <vt:lpstr>Permanent magnet steppers</vt:lpstr>
      <vt:lpstr>Multi-stack four-phase claw pole motor</vt:lpstr>
      <vt:lpstr>Hybrid stepper motors</vt:lpstr>
      <vt:lpstr>Hybrid stepper motor</vt:lpstr>
      <vt:lpstr>Two-phase stepper motors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Mechatronic Equipment: Introduction</dc:title>
  <dc:creator>Vilius Vertelis</dc:creator>
  <cp:lastModifiedBy>Vilius Vertelis</cp:lastModifiedBy>
  <cp:revision>585</cp:revision>
  <dcterms:created xsi:type="dcterms:W3CDTF">2021-09-06T10:05:03Z</dcterms:created>
  <dcterms:modified xsi:type="dcterms:W3CDTF">2021-11-15T09:57:26Z</dcterms:modified>
</cp:coreProperties>
</file>